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2"/>
  </p:notesMasterIdLst>
  <p:sldIdLst>
    <p:sldId id="256" r:id="rId5"/>
    <p:sldId id="257" r:id="rId6"/>
    <p:sldId id="263" r:id="rId7"/>
    <p:sldId id="265" r:id="rId8"/>
    <p:sldId id="268" r:id="rId9"/>
    <p:sldId id="269" r:id="rId10"/>
    <p:sldId id="267" r:id="rId11"/>
    <p:sldId id="270" r:id="rId12"/>
    <p:sldId id="259" r:id="rId13"/>
    <p:sldId id="271" r:id="rId14"/>
    <p:sldId id="272" r:id="rId15"/>
    <p:sldId id="273" r:id="rId16"/>
    <p:sldId id="260" r:id="rId17"/>
    <p:sldId id="274" r:id="rId18"/>
    <p:sldId id="262" r:id="rId19"/>
    <p:sldId id="261" r:id="rId20"/>
    <p:sldId id="25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ury, Dylan" initials="KD" lastIdx="2" clrIdx="0">
    <p:extLst>
      <p:ext uri="{19B8F6BF-5375-455C-9EA6-DF929625EA0E}">
        <p15:presenceInfo xmlns:p15="http://schemas.microsoft.com/office/powerpoint/2012/main" userId="Koury, Dyl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346" y="7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0BCBF9-8E14-4A89-A445-443AFEFB4418}" type="datetimeFigureOut">
              <a:t>2/23/2022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3FAEEA-57C6-4D97-BC7A-553C376F7D0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018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oosting_(machine_learning)#:~:text=In%20machine%20learning%2C%20boosting%20is,weak%20learners%20to%20strong%20ones.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mbalanced-learn.org/stable/references/generated/imblearn.ensemble.RUSBoostClassifier.html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rdrr.io/cran/ebmc/man/rus.html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https://en.wikipedia.org/wiki/Boosting_(machine_learning)#:~:text=In%20machine%20learning%2C%20boosting%20is,weak%20learners%20to%20strong%20ones.</a:t>
            </a:r>
            <a:endParaRPr lang="en-US"/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Review of what classification is</a:t>
            </a:r>
            <a:endParaRPr lang="en-US"/>
          </a:p>
          <a:p>
            <a:r>
              <a:rPr lang="en-US">
                <a:cs typeface="Calibri"/>
              </a:rPr>
              <a:t>Confusion matrix</a:t>
            </a:r>
          </a:p>
          <a:p>
            <a:r>
              <a:rPr lang="en-US">
                <a:cs typeface="Calibri"/>
              </a:rPr>
              <a:t>Class imbalance problem</a:t>
            </a:r>
          </a:p>
          <a:p>
            <a:r>
              <a:rPr lang="en-US">
                <a:cs typeface="Calibri"/>
              </a:rPr>
              <a:t>Data set with 99 1's an 1 0's</a:t>
            </a:r>
          </a:p>
          <a:p>
            <a:r>
              <a:rPr lang="en-US">
                <a:cs typeface="Calibri"/>
              </a:rPr>
              <a:t>Zillow – only one condo, rest were house...so how to trick the algorithm to be more in-tune with the minority class</a:t>
            </a:r>
          </a:p>
          <a:p>
            <a:r>
              <a:rPr lang="en-US">
                <a:cs typeface="Calibri"/>
              </a:rPr>
              <a:t>Try basic logistic regression</a:t>
            </a:r>
          </a:p>
          <a:p>
            <a:r>
              <a:rPr lang="en-US">
                <a:cs typeface="Calibri"/>
              </a:rPr>
              <a:t>Balance the imbalance dataset – under sample the big class (randomly delete majority class and oversample the minority class – clone the minority class)</a:t>
            </a:r>
          </a:p>
          <a:p>
            <a:r>
              <a:rPr lang="en-US">
                <a:cs typeface="Calibri"/>
              </a:rPr>
              <a:t>Dr Chung will talk about boosting next week.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Family = binomial. 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FAEEA-57C6-4D97-BC7A-553C376F7D0D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489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What do you guys think would cause something like that?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FAEEA-57C6-4D97-BC7A-553C376F7D0D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946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Boosting is one of ensembled learning method (random forest, bagging), it combines a set of weak learners and trains them sequentially to form a strong learner.</a:t>
            </a:r>
          </a:p>
          <a:p>
            <a:r>
              <a:rPr lang="en-US" dirty="0" err="1">
                <a:cs typeface="Calibri"/>
              </a:rPr>
              <a:t>RUSBoost</a:t>
            </a:r>
            <a:r>
              <a:rPr lang="en-US" dirty="0">
                <a:cs typeface="Calibri"/>
              </a:rPr>
              <a:t> combines </a:t>
            </a:r>
            <a:r>
              <a:rPr lang="en-US">
                <a:cs typeface="Calibri"/>
              </a:rPr>
              <a:t>data under sampling </a:t>
            </a:r>
            <a:r>
              <a:rPr lang="en-US" dirty="0">
                <a:cs typeface="Calibri"/>
              </a:rPr>
              <a:t>and boosting to deal with imbalanced dataset.  </a:t>
            </a:r>
          </a:p>
          <a:p>
            <a:r>
              <a:rPr lang="en-US" dirty="0">
                <a:hlinkClick r:id="rId3"/>
              </a:rPr>
              <a:t>https://imbalanced-learn.org/stable/references/generated/imblearn.ensemble.RUSBoostClassifier.html</a:t>
            </a:r>
            <a:endParaRPr lang="en-US"/>
          </a:p>
          <a:p>
            <a:r>
              <a:rPr lang="en-US" dirty="0">
                <a:hlinkClick r:id="rId4"/>
              </a:rPr>
              <a:t>https://rdrr.io/cran/ebmc/man/rus.html</a:t>
            </a:r>
            <a:endParaRPr lang="en-US" dirty="0">
              <a:hlinkClick r:id="rId4"/>
            </a:endParaRPr>
          </a:p>
          <a:p>
            <a:r>
              <a:rPr lang="en-US" dirty="0">
                <a:cs typeface="Calibri"/>
              </a:rPr>
              <a:t>Ensemble method: is a technique that combines multiple models together in order to improve the modelling result.</a:t>
            </a:r>
          </a:p>
          <a:p>
            <a:r>
              <a:rPr lang="en-US" dirty="0">
                <a:cs typeface="Calibri"/>
              </a:rPr>
              <a:t>Boosting fits the residuals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FAEEA-57C6-4D97-BC7A-553C376F7D0D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15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class balancing is alleviated by random under-sampling the sample at each iteration of the boosting algorithm.</a:t>
            </a:r>
          </a:p>
          <a:p>
            <a:r>
              <a:rPr lang="en-US">
                <a:cs typeface="Calibri"/>
              </a:rPr>
              <a:t>Only binary classification is implemented in </a:t>
            </a:r>
            <a:r>
              <a:rPr lang="en-US" err="1">
                <a:cs typeface="Calibri"/>
              </a:rPr>
              <a:t>rus</a:t>
            </a:r>
            <a:r>
              <a:rPr lang="en-US">
                <a:cs typeface="Calibri"/>
              </a:rPr>
              <a:t>()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3FAEEA-57C6-4D97-BC7A-553C376F7D0D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85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1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9.svg"/><Relationship Id="rId5" Type="http://schemas.openxmlformats.org/officeDocument/2006/relationships/image" Target="../media/image5.svg"/><Relationship Id="rId15" Type="http://schemas.openxmlformats.org/officeDocument/2006/relationships/image" Target="../media/image25.sv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15.svg"/><Relationship Id="rId1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4.svg"/><Relationship Id="rId18" Type="http://schemas.openxmlformats.org/officeDocument/2006/relationships/image" Target="../media/image38.png"/><Relationship Id="rId3" Type="http://schemas.openxmlformats.org/officeDocument/2006/relationships/image" Target="../media/image3.svg"/><Relationship Id="rId21" Type="http://schemas.openxmlformats.org/officeDocument/2006/relationships/image" Target="../media/image41.svg"/><Relationship Id="rId7" Type="http://schemas.openxmlformats.org/officeDocument/2006/relationships/image" Target="../media/image31.svg"/><Relationship Id="rId12" Type="http://schemas.openxmlformats.org/officeDocument/2006/relationships/image" Target="../media/image24.png"/><Relationship Id="rId17" Type="http://schemas.openxmlformats.org/officeDocument/2006/relationships/image" Target="../media/image37.svg"/><Relationship Id="rId25" Type="http://schemas.openxmlformats.org/officeDocument/2006/relationships/image" Target="../media/image45.svg"/><Relationship Id="rId2" Type="http://schemas.openxmlformats.org/officeDocument/2006/relationships/image" Target="../media/image29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3.svg"/><Relationship Id="rId24" Type="http://schemas.openxmlformats.org/officeDocument/2006/relationships/image" Target="../media/image44.png"/><Relationship Id="rId5" Type="http://schemas.openxmlformats.org/officeDocument/2006/relationships/image" Target="../media/image5.svg"/><Relationship Id="rId15" Type="http://schemas.openxmlformats.org/officeDocument/2006/relationships/image" Target="../media/image35.svg"/><Relationship Id="rId23" Type="http://schemas.openxmlformats.org/officeDocument/2006/relationships/image" Target="../media/image43.svg"/><Relationship Id="rId10" Type="http://schemas.openxmlformats.org/officeDocument/2006/relationships/image" Target="../media/image18.png"/><Relationship Id="rId19" Type="http://schemas.openxmlformats.org/officeDocument/2006/relationships/image" Target="../media/image39.svg"/><Relationship Id="rId4" Type="http://schemas.openxmlformats.org/officeDocument/2006/relationships/image" Target="../media/image30.png"/><Relationship Id="rId9" Type="http://schemas.openxmlformats.org/officeDocument/2006/relationships/image" Target="../media/image32.svg"/><Relationship Id="rId14" Type="http://schemas.openxmlformats.org/officeDocument/2006/relationships/image" Target="../media/image20.png"/><Relationship Id="rId22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5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24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5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24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1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9.svg"/><Relationship Id="rId5" Type="http://schemas.openxmlformats.org/officeDocument/2006/relationships/image" Target="../media/image5.svg"/><Relationship Id="rId15" Type="http://schemas.openxmlformats.org/officeDocument/2006/relationships/image" Target="../media/image25.sv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15.sv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Class Imbalance &amp; </a:t>
            </a:r>
            <a:br>
              <a:rPr lang="en-US">
                <a:cs typeface="Calibri Light"/>
              </a:rPr>
            </a:br>
            <a:r>
              <a:rPr lang="en-US" err="1">
                <a:cs typeface="Calibri Light"/>
              </a:rPr>
              <a:t>RUSBoost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endParaRPr lang="en-US"/>
          </a:p>
          <a:p>
            <a:r>
              <a:rPr lang="en-US">
                <a:cs typeface="Calibri"/>
              </a:rPr>
              <a:t>BUAD 5082</a:t>
            </a:r>
          </a:p>
          <a:p>
            <a:r>
              <a:rPr lang="en-US">
                <a:cs typeface="Calibri"/>
              </a:rPr>
              <a:t>Team 5</a:t>
            </a:r>
          </a:p>
          <a:p>
            <a:r>
              <a:rPr lang="en-US" err="1">
                <a:cs typeface="Calibri"/>
              </a:rPr>
              <a:t>Mengting</a:t>
            </a:r>
            <a:r>
              <a:rPr lang="en-US">
                <a:cs typeface="Calibri"/>
              </a:rPr>
              <a:t> Ding, Dylan Koury, Olivia Siegal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3E15D-6816-4E0B-B878-98FC68DB5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Class Imbalance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21336-0937-4790-9530-8169AB546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2741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cs typeface="Calibri" panose="020F0502020204030204"/>
              </a:rPr>
              <a:t>Examples</a:t>
            </a: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Rare event, extreme event, severe class</a:t>
            </a:r>
            <a:endParaRPr lang="en-US" b="1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Other examples?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 b="1">
                <a:cs typeface="Calibri" panose="020F0502020204030204"/>
              </a:rPr>
              <a:t>Described with ratios</a:t>
            </a:r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An imbalance of 1 to 100 means that for every one observation in one class there are 100 observations in the other class</a:t>
            </a:r>
          </a:p>
        </p:txBody>
      </p:sp>
      <p:pic>
        <p:nvPicPr>
          <p:cNvPr id="5" name="Graphic 16">
            <a:extLst>
              <a:ext uri="{FF2B5EF4-FFF2-40B4-BE49-F238E27FC236}">
                <a16:creationId xmlns:a16="http://schemas.microsoft.com/office/drawing/2014/main" id="{534F44DC-92FF-4C7E-AADD-F36DAC8CA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70754" y="4099593"/>
            <a:ext cx="833119" cy="462421"/>
          </a:xfrm>
          <a:prstGeom prst="rect">
            <a:avLst/>
          </a:prstGeom>
        </p:spPr>
      </p:pic>
      <p:pic>
        <p:nvPicPr>
          <p:cNvPr id="7" name="Graphic 18">
            <a:extLst>
              <a:ext uri="{FF2B5EF4-FFF2-40B4-BE49-F238E27FC236}">
                <a16:creationId xmlns:a16="http://schemas.microsoft.com/office/drawing/2014/main" id="{2353588A-921F-49C3-A269-3196F76CC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-4200000">
            <a:off x="10179781" y="4860701"/>
            <a:ext cx="1391920" cy="1006856"/>
          </a:xfrm>
          <a:prstGeom prst="rect">
            <a:avLst/>
          </a:prstGeom>
        </p:spPr>
      </p:pic>
      <p:pic>
        <p:nvPicPr>
          <p:cNvPr id="9" name="Graphic 22">
            <a:extLst>
              <a:ext uri="{FF2B5EF4-FFF2-40B4-BE49-F238E27FC236}">
                <a16:creationId xmlns:a16="http://schemas.microsoft.com/office/drawing/2014/main" id="{1CEF5493-ED15-4EB0-811E-A945C6AA67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9090" y="5498440"/>
            <a:ext cx="1849119" cy="518829"/>
          </a:xfrm>
          <a:prstGeom prst="rect">
            <a:avLst/>
          </a:prstGeom>
        </p:spPr>
      </p:pic>
      <p:pic>
        <p:nvPicPr>
          <p:cNvPr id="11" name="Graphic 30">
            <a:extLst>
              <a:ext uri="{FF2B5EF4-FFF2-40B4-BE49-F238E27FC236}">
                <a16:creationId xmlns:a16="http://schemas.microsoft.com/office/drawing/2014/main" id="{F37DF53E-3AFB-4840-8153-81562D1537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86802" y="4097038"/>
            <a:ext cx="1107439" cy="757497"/>
          </a:xfrm>
          <a:prstGeom prst="rect">
            <a:avLst/>
          </a:prstGeom>
        </p:spPr>
      </p:pic>
      <p:pic>
        <p:nvPicPr>
          <p:cNvPr id="13" name="Graphic 33">
            <a:extLst>
              <a:ext uri="{FF2B5EF4-FFF2-40B4-BE49-F238E27FC236}">
                <a16:creationId xmlns:a16="http://schemas.microsoft.com/office/drawing/2014/main" id="{103C2982-0C15-44A4-863E-7D9DEC3571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64655" y="4792288"/>
            <a:ext cx="1452880" cy="630224"/>
          </a:xfrm>
          <a:prstGeom prst="rect">
            <a:avLst/>
          </a:prstGeom>
        </p:spPr>
      </p:pic>
      <p:pic>
        <p:nvPicPr>
          <p:cNvPr id="15" name="Graphic 34">
            <a:extLst>
              <a:ext uri="{FF2B5EF4-FFF2-40B4-BE49-F238E27FC236}">
                <a16:creationId xmlns:a16="http://schemas.microsoft.com/office/drawing/2014/main" id="{EF127C97-06C5-489C-BC27-DB8F7FE063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11121" y="4600839"/>
            <a:ext cx="995680" cy="1210599"/>
          </a:xfrm>
          <a:prstGeom prst="rect">
            <a:avLst/>
          </a:prstGeom>
        </p:spPr>
      </p:pic>
      <p:pic>
        <p:nvPicPr>
          <p:cNvPr id="17" name="Graphic 43">
            <a:extLst>
              <a:ext uri="{FF2B5EF4-FFF2-40B4-BE49-F238E27FC236}">
                <a16:creationId xmlns:a16="http://schemas.microsoft.com/office/drawing/2014/main" id="{F8AA272B-41ED-4CAA-B0DA-0B62D52AADE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92110" y="3409146"/>
            <a:ext cx="1281658" cy="64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965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F30FA-C21E-4AA1-8E9C-2D92F7210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Causes of Class Imbalance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F0933-C7D0-4615-A040-C56C0A954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2578"/>
            <a:ext cx="10515600" cy="470209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None/>
            </a:pPr>
            <a:r>
              <a:rPr lang="en-US" b="1">
                <a:cs typeface="Calibri"/>
              </a:rPr>
              <a:t>Biased Sampling</a:t>
            </a:r>
            <a:endParaRPr lang="en-US"/>
          </a:p>
          <a:p>
            <a:pPr marL="457200" indent="-457200"/>
            <a:r>
              <a:rPr lang="en-US">
                <a:cs typeface="Calibri"/>
              </a:rPr>
              <a:t>Imbalance was caused by the way observations were collected from the sample domain</a:t>
            </a:r>
            <a:endParaRPr lang="en-US" b="1">
              <a:cs typeface="Calibri"/>
            </a:endParaRPr>
          </a:p>
          <a:p>
            <a:pPr marL="457200" indent="-457200"/>
            <a:r>
              <a:rPr lang="en-US" i="1">
                <a:cs typeface="Calibri"/>
              </a:rPr>
              <a:t>narrow geographical region</a:t>
            </a:r>
          </a:p>
          <a:p>
            <a:pPr marL="0" indent="0">
              <a:buNone/>
            </a:pPr>
            <a:r>
              <a:rPr lang="en-US" sz="800" b="1">
                <a:solidFill>
                  <a:schemeClr val="bg1"/>
                </a:solidFill>
                <a:cs typeface="Calibri"/>
              </a:rPr>
              <a:t>m</a:t>
            </a:r>
          </a:p>
          <a:p>
            <a:pPr marL="0" indent="0">
              <a:buNone/>
            </a:pPr>
            <a:r>
              <a:rPr lang="en-US" b="1">
                <a:cs typeface="Calibri"/>
              </a:rPr>
              <a:t>Property of the Sampling Domain</a:t>
            </a:r>
            <a:endParaRPr lang="en-US">
              <a:cs typeface="Calibri"/>
            </a:endParaRPr>
          </a:p>
          <a:p>
            <a:pPr marL="457200" indent="-457200"/>
            <a:r>
              <a:rPr lang="en-US">
                <a:cs typeface="Calibri"/>
              </a:rPr>
              <a:t>Some observations naturally occur in the sampling domain more than others</a:t>
            </a:r>
            <a:endParaRPr lang="en-US" b="1">
              <a:cs typeface="Calibri"/>
            </a:endParaRPr>
          </a:p>
          <a:p>
            <a:pPr marL="457200" indent="-457200"/>
            <a:r>
              <a:rPr lang="en-US" i="1">
                <a:cs typeface="Calibri"/>
              </a:rPr>
              <a:t>dominant genes</a:t>
            </a:r>
          </a:p>
          <a:p>
            <a:pPr marL="0" indent="0">
              <a:buNone/>
            </a:pPr>
            <a:r>
              <a:rPr lang="en-US" sz="800">
                <a:solidFill>
                  <a:schemeClr val="bg1"/>
                </a:solidFill>
                <a:cs typeface="Calibri"/>
              </a:rPr>
              <a:t>m</a:t>
            </a:r>
          </a:p>
          <a:p>
            <a:pPr marL="0" indent="0">
              <a:buNone/>
            </a:pPr>
            <a:r>
              <a:rPr lang="en-US" b="1">
                <a:cs typeface="Calibri"/>
              </a:rPr>
              <a:t>Measurement Errors</a:t>
            </a:r>
            <a:endParaRPr lang="en-US">
              <a:cs typeface="Calibri"/>
            </a:endParaRPr>
          </a:p>
          <a:p>
            <a:pPr marL="457200" indent="-457200"/>
            <a:r>
              <a:rPr lang="en-US">
                <a:cs typeface="Calibri"/>
              </a:rPr>
              <a:t>Human errors were made during data collection</a:t>
            </a:r>
            <a:endParaRPr lang="en-US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5116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729F8-00FB-4CFF-9DA6-12CA3E9F1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How to Solve the Class Imbalance Problem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47EB-0B20-469D-94CB-046516738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cs typeface="Calibri" panose="020F0502020204030204"/>
              </a:rPr>
              <a:t>Balance the imbalanced dataset</a:t>
            </a:r>
            <a:endParaRPr lang="en-US"/>
          </a:p>
          <a:p>
            <a:r>
              <a:rPr lang="en-US">
                <a:cs typeface="Calibri" panose="020F0502020204030204"/>
              </a:rPr>
              <a:t>Over-sample the minority class</a:t>
            </a:r>
          </a:p>
          <a:p>
            <a:r>
              <a:rPr lang="en-US">
                <a:cs typeface="Calibri" panose="020F0502020204030204"/>
              </a:rPr>
              <a:t>Under-sample the majority class</a:t>
            </a:r>
          </a:p>
          <a:p>
            <a:pPr marL="0" indent="0">
              <a:buNone/>
            </a:pPr>
            <a:r>
              <a:rPr lang="en-US" sz="1800">
                <a:solidFill>
                  <a:schemeClr val="bg1"/>
                </a:solidFill>
                <a:cs typeface="Calibri" panose="020F0502020204030204"/>
              </a:rPr>
              <a:t>m</a:t>
            </a:r>
          </a:p>
          <a:p>
            <a:pPr marL="0" indent="0">
              <a:buNone/>
            </a:pPr>
            <a:r>
              <a:rPr lang="en-US" b="1">
                <a:cs typeface="Calibri" panose="020F0502020204030204"/>
              </a:rPr>
              <a:t>Methods</a:t>
            </a:r>
            <a:endParaRPr lang="en-US">
              <a:cs typeface="Calibri" panose="020F0502020204030204"/>
            </a:endParaRPr>
          </a:p>
          <a:p>
            <a:r>
              <a:rPr lang="en-US">
                <a:cs typeface="Calibri" panose="020F0502020204030204"/>
              </a:rPr>
              <a:t>Manually</a:t>
            </a:r>
          </a:p>
          <a:p>
            <a:r>
              <a:rPr lang="en-US">
                <a:cs typeface="Calibri" panose="020F0502020204030204"/>
              </a:rPr>
              <a:t>Algorithms</a:t>
            </a:r>
          </a:p>
          <a:p>
            <a:pPr lvl="1"/>
            <a:r>
              <a:rPr lang="en-US" err="1">
                <a:cs typeface="Calibri" panose="020F0502020204030204"/>
              </a:rPr>
              <a:t>RUSBoost</a:t>
            </a:r>
          </a:p>
          <a:p>
            <a:r>
              <a:rPr lang="en-US">
                <a:cs typeface="Calibri" panose="020F0502020204030204"/>
              </a:rPr>
              <a:t>Boosting*</a:t>
            </a:r>
          </a:p>
          <a:p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132E410-256B-4050-A401-9F7BC6395AAB}"/>
              </a:ext>
            </a:extLst>
          </p:cNvPr>
          <p:cNvGrpSpPr/>
          <p:nvPr/>
        </p:nvGrpSpPr>
        <p:grpSpPr>
          <a:xfrm>
            <a:off x="6408175" y="1775029"/>
            <a:ext cx="5139812" cy="4461385"/>
            <a:chOff x="6653981" y="1775029"/>
            <a:chExt cx="5139812" cy="4461385"/>
          </a:xfrm>
        </p:grpSpPr>
        <p:pic>
          <p:nvPicPr>
            <p:cNvPr id="5" name="Graphic 16">
              <a:extLst>
                <a:ext uri="{FF2B5EF4-FFF2-40B4-BE49-F238E27FC236}">
                  <a16:creationId xmlns:a16="http://schemas.microsoft.com/office/drawing/2014/main" id="{FFE746BA-4198-4AD3-8D1E-75DCAB19F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19252" y="2681912"/>
              <a:ext cx="329217" cy="179745"/>
            </a:xfrm>
            <a:prstGeom prst="rect">
              <a:avLst/>
            </a:prstGeom>
          </p:spPr>
        </p:pic>
        <p:pic>
          <p:nvPicPr>
            <p:cNvPr id="7" name="Graphic 18">
              <a:extLst>
                <a:ext uri="{FF2B5EF4-FFF2-40B4-BE49-F238E27FC236}">
                  <a16:creationId xmlns:a16="http://schemas.microsoft.com/office/drawing/2014/main" id="{3AC4B943-A76F-45B7-86B2-2F2F76F87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700000">
              <a:off x="8178540" y="2629301"/>
              <a:ext cx="580759" cy="294018"/>
            </a:xfrm>
            <a:prstGeom prst="rect">
              <a:avLst/>
            </a:prstGeom>
          </p:spPr>
        </p:pic>
        <p:pic>
          <p:nvPicPr>
            <p:cNvPr id="9" name="Graphic 22">
              <a:extLst>
                <a:ext uri="{FF2B5EF4-FFF2-40B4-BE49-F238E27FC236}">
                  <a16:creationId xmlns:a16="http://schemas.microsoft.com/office/drawing/2014/main" id="{CCFC53D3-0BC4-4CDF-9C56-C2170698B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91330" y="2286373"/>
              <a:ext cx="742991" cy="211572"/>
            </a:xfrm>
            <a:prstGeom prst="rect">
              <a:avLst/>
            </a:prstGeom>
          </p:spPr>
        </p:pic>
        <p:pic>
          <p:nvPicPr>
            <p:cNvPr id="11" name="Graphic 30">
              <a:extLst>
                <a:ext uri="{FF2B5EF4-FFF2-40B4-BE49-F238E27FC236}">
                  <a16:creationId xmlns:a16="http://schemas.microsoft.com/office/drawing/2014/main" id="{DD18E242-41C9-4C82-97B6-84AC5A558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921913" y="1966519"/>
              <a:ext cx="443763" cy="302756"/>
            </a:xfrm>
            <a:prstGeom prst="rect">
              <a:avLst/>
            </a:prstGeom>
          </p:spPr>
        </p:pic>
        <p:pic>
          <p:nvPicPr>
            <p:cNvPr id="13" name="Graphic 33">
              <a:extLst>
                <a:ext uri="{FF2B5EF4-FFF2-40B4-BE49-F238E27FC236}">
                  <a16:creationId xmlns:a16="http://schemas.microsoft.com/office/drawing/2014/main" id="{3D69556D-E39A-4F78-B427-1243CF039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258960" y="1985801"/>
              <a:ext cx="580268" cy="261515"/>
            </a:xfrm>
            <a:prstGeom prst="rect">
              <a:avLst/>
            </a:prstGeom>
          </p:spPr>
        </p:pic>
        <p:pic>
          <p:nvPicPr>
            <p:cNvPr id="17" name="Graphic 43">
              <a:extLst>
                <a:ext uri="{FF2B5EF4-FFF2-40B4-BE49-F238E27FC236}">
                  <a16:creationId xmlns:a16="http://schemas.microsoft.com/office/drawing/2014/main" id="{28F08CBB-4485-4891-A734-45140AE20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885867" y="2360176"/>
              <a:ext cx="519659" cy="259403"/>
            </a:xfrm>
            <a:prstGeom prst="rect">
              <a:avLst/>
            </a:prstGeom>
          </p:spPr>
        </p:pic>
        <p:pic>
          <p:nvPicPr>
            <p:cNvPr id="24" name="Graphic 16">
              <a:extLst>
                <a:ext uri="{FF2B5EF4-FFF2-40B4-BE49-F238E27FC236}">
                  <a16:creationId xmlns:a16="http://schemas.microsoft.com/office/drawing/2014/main" id="{D28F1009-7B19-44CA-B924-E47177018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18155" y="5484105"/>
              <a:ext cx="329217" cy="179745"/>
            </a:xfrm>
            <a:prstGeom prst="rect">
              <a:avLst/>
            </a:prstGeom>
          </p:spPr>
        </p:pic>
        <p:pic>
          <p:nvPicPr>
            <p:cNvPr id="25" name="Graphic 18">
              <a:extLst>
                <a:ext uri="{FF2B5EF4-FFF2-40B4-BE49-F238E27FC236}">
                  <a16:creationId xmlns:a16="http://schemas.microsoft.com/office/drawing/2014/main" id="{12052E55-9235-491C-B2E2-6E99D7F74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700000">
              <a:off x="6777442" y="5431494"/>
              <a:ext cx="580759" cy="294018"/>
            </a:xfrm>
            <a:prstGeom prst="rect">
              <a:avLst/>
            </a:prstGeom>
          </p:spPr>
        </p:pic>
        <p:pic>
          <p:nvPicPr>
            <p:cNvPr id="26" name="Graphic 22">
              <a:extLst>
                <a:ext uri="{FF2B5EF4-FFF2-40B4-BE49-F238E27FC236}">
                  <a16:creationId xmlns:a16="http://schemas.microsoft.com/office/drawing/2014/main" id="{E60E123C-F287-45EF-8AEA-2095BBF0D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90232" y="5088566"/>
              <a:ext cx="742991" cy="211572"/>
            </a:xfrm>
            <a:prstGeom prst="rect">
              <a:avLst/>
            </a:prstGeom>
          </p:spPr>
        </p:pic>
        <p:pic>
          <p:nvPicPr>
            <p:cNvPr id="27" name="Graphic 30">
              <a:extLst>
                <a:ext uri="{FF2B5EF4-FFF2-40B4-BE49-F238E27FC236}">
                  <a16:creationId xmlns:a16="http://schemas.microsoft.com/office/drawing/2014/main" id="{1369427E-1289-448C-90AA-55F96CE36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520815" y="4768712"/>
              <a:ext cx="443763" cy="302756"/>
            </a:xfrm>
            <a:prstGeom prst="rect">
              <a:avLst/>
            </a:prstGeom>
          </p:spPr>
        </p:pic>
        <p:pic>
          <p:nvPicPr>
            <p:cNvPr id="28" name="Graphic 33">
              <a:extLst>
                <a:ext uri="{FF2B5EF4-FFF2-40B4-BE49-F238E27FC236}">
                  <a16:creationId xmlns:a16="http://schemas.microsoft.com/office/drawing/2014/main" id="{FDE3A85A-D1B8-41F2-B79C-5EFA11820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857862" y="4787994"/>
              <a:ext cx="580268" cy="261515"/>
            </a:xfrm>
            <a:prstGeom prst="rect">
              <a:avLst/>
            </a:prstGeom>
          </p:spPr>
        </p:pic>
        <p:pic>
          <p:nvPicPr>
            <p:cNvPr id="29" name="Graphic 43">
              <a:extLst>
                <a:ext uri="{FF2B5EF4-FFF2-40B4-BE49-F238E27FC236}">
                  <a16:creationId xmlns:a16="http://schemas.microsoft.com/office/drawing/2014/main" id="{DEAD8198-6F1B-4C46-A1C8-981F2E3D6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484769" y="5162369"/>
              <a:ext cx="519659" cy="259403"/>
            </a:xfrm>
            <a:prstGeom prst="rect">
              <a:avLst/>
            </a:prstGeom>
          </p:spPr>
        </p:pic>
        <p:pic>
          <p:nvPicPr>
            <p:cNvPr id="30" name="Graphic 34">
              <a:extLst>
                <a:ext uri="{FF2B5EF4-FFF2-40B4-BE49-F238E27FC236}">
                  <a16:creationId xmlns:a16="http://schemas.microsoft.com/office/drawing/2014/main" id="{C441F0BD-1E3A-413D-A9E5-25FA02BBE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219974" y="5333963"/>
              <a:ext cx="258262" cy="350277"/>
            </a:xfrm>
            <a:prstGeom prst="rect">
              <a:avLst/>
            </a:prstGeom>
          </p:spPr>
        </p:pic>
        <p:pic>
          <p:nvPicPr>
            <p:cNvPr id="31" name="Graphic 34">
              <a:extLst>
                <a:ext uri="{FF2B5EF4-FFF2-40B4-BE49-F238E27FC236}">
                  <a16:creationId xmlns:a16="http://schemas.microsoft.com/office/drawing/2014/main" id="{E8CA6C9A-1B55-4CC0-9721-603307F63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551812" y="5333963"/>
              <a:ext cx="258262" cy="350277"/>
            </a:xfrm>
            <a:prstGeom prst="rect">
              <a:avLst/>
            </a:prstGeom>
          </p:spPr>
        </p:pic>
        <p:pic>
          <p:nvPicPr>
            <p:cNvPr id="32" name="Graphic 34">
              <a:extLst>
                <a:ext uri="{FF2B5EF4-FFF2-40B4-BE49-F238E27FC236}">
                  <a16:creationId xmlns:a16="http://schemas.microsoft.com/office/drawing/2014/main" id="{AEC2B226-EB24-454F-B7B2-FFBED6C22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883651" y="5333963"/>
              <a:ext cx="258262" cy="350277"/>
            </a:xfrm>
            <a:prstGeom prst="rect">
              <a:avLst/>
            </a:prstGeom>
          </p:spPr>
        </p:pic>
        <p:pic>
          <p:nvPicPr>
            <p:cNvPr id="33" name="Graphic 34">
              <a:extLst>
                <a:ext uri="{FF2B5EF4-FFF2-40B4-BE49-F238E27FC236}">
                  <a16:creationId xmlns:a16="http://schemas.microsoft.com/office/drawing/2014/main" id="{56F0762D-BE43-4377-A754-5601334AF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219974" y="4866931"/>
              <a:ext cx="258262" cy="350277"/>
            </a:xfrm>
            <a:prstGeom prst="rect">
              <a:avLst/>
            </a:prstGeom>
          </p:spPr>
        </p:pic>
        <p:pic>
          <p:nvPicPr>
            <p:cNvPr id="34" name="Graphic 34">
              <a:extLst>
                <a:ext uri="{FF2B5EF4-FFF2-40B4-BE49-F238E27FC236}">
                  <a16:creationId xmlns:a16="http://schemas.microsoft.com/office/drawing/2014/main" id="{58B27379-DDD6-420E-8363-B6D13439A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551813" y="4866932"/>
              <a:ext cx="258262" cy="350277"/>
            </a:xfrm>
            <a:prstGeom prst="rect">
              <a:avLst/>
            </a:prstGeom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11BCF443-8FDC-4832-AA8A-838AFA1BE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883652" y="4866932"/>
              <a:ext cx="258262" cy="350277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8C8AEF7B-E81C-4EEC-9BF9-DC5BF720D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879168" y="2507189"/>
              <a:ext cx="258262" cy="350277"/>
            </a:xfrm>
            <a:prstGeom prst="rect">
              <a:avLst/>
            </a:prstGeom>
          </p:spPr>
        </p:pic>
        <p:pic>
          <p:nvPicPr>
            <p:cNvPr id="37" name="Graphic 16">
              <a:extLst>
                <a:ext uri="{FF2B5EF4-FFF2-40B4-BE49-F238E27FC236}">
                  <a16:creationId xmlns:a16="http://schemas.microsoft.com/office/drawing/2014/main" id="{493DF225-96FF-4E55-9CDB-A426F7FF5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480121" y="5459523"/>
              <a:ext cx="329217" cy="179745"/>
            </a:xfrm>
            <a:prstGeom prst="rect">
              <a:avLst/>
            </a:prstGeom>
          </p:spPr>
        </p:pic>
        <p:pic>
          <p:nvPicPr>
            <p:cNvPr id="38" name="Graphic 18">
              <a:extLst>
                <a:ext uri="{FF2B5EF4-FFF2-40B4-BE49-F238E27FC236}">
                  <a16:creationId xmlns:a16="http://schemas.microsoft.com/office/drawing/2014/main" id="{30A891C2-984F-4802-98E0-A8D6A6405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20700000">
              <a:off x="9739410" y="5406913"/>
              <a:ext cx="580759" cy="294018"/>
            </a:xfrm>
            <a:prstGeom prst="rect">
              <a:avLst/>
            </a:prstGeom>
          </p:spPr>
        </p:pic>
        <p:pic>
          <p:nvPicPr>
            <p:cNvPr id="39" name="Graphic 22">
              <a:extLst>
                <a:ext uri="{FF2B5EF4-FFF2-40B4-BE49-F238E27FC236}">
                  <a16:creationId xmlns:a16="http://schemas.microsoft.com/office/drawing/2014/main" id="{F7AA7E18-5FE0-4208-A395-04283F0F6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652199" y="5063984"/>
              <a:ext cx="742991" cy="211572"/>
            </a:xfrm>
            <a:prstGeom prst="rect">
              <a:avLst/>
            </a:prstGeom>
          </p:spPr>
        </p:pic>
        <p:pic>
          <p:nvPicPr>
            <p:cNvPr id="40" name="Graphic 30">
              <a:extLst>
                <a:ext uri="{FF2B5EF4-FFF2-40B4-BE49-F238E27FC236}">
                  <a16:creationId xmlns:a16="http://schemas.microsoft.com/office/drawing/2014/main" id="{F617A385-4D0D-4694-98CA-7578F07C5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0482782" y="4744130"/>
              <a:ext cx="443763" cy="302756"/>
            </a:xfrm>
            <a:prstGeom prst="rect">
              <a:avLst/>
            </a:prstGeom>
          </p:spPr>
        </p:pic>
        <p:pic>
          <p:nvPicPr>
            <p:cNvPr id="41" name="Graphic 33">
              <a:extLst>
                <a:ext uri="{FF2B5EF4-FFF2-40B4-BE49-F238E27FC236}">
                  <a16:creationId xmlns:a16="http://schemas.microsoft.com/office/drawing/2014/main" id="{AD56F9EE-BAE1-4F96-88B0-03C09DBE3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819830" y="4763412"/>
              <a:ext cx="580268" cy="261515"/>
            </a:xfrm>
            <a:prstGeom prst="rect">
              <a:avLst/>
            </a:prstGeom>
          </p:spPr>
        </p:pic>
        <p:pic>
          <p:nvPicPr>
            <p:cNvPr id="42" name="Graphic 43">
              <a:extLst>
                <a:ext uri="{FF2B5EF4-FFF2-40B4-BE49-F238E27FC236}">
                  <a16:creationId xmlns:a16="http://schemas.microsoft.com/office/drawing/2014/main" id="{0260DDDE-665A-4DC6-B0D5-9639C02AC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0446736" y="5137787"/>
              <a:ext cx="519659" cy="259403"/>
            </a:xfrm>
            <a:prstGeom prst="rect">
              <a:avLst/>
            </a:prstGeom>
          </p:spPr>
        </p:pic>
        <p:pic>
          <p:nvPicPr>
            <p:cNvPr id="43" name="Graphic 34">
              <a:extLst>
                <a:ext uri="{FF2B5EF4-FFF2-40B4-BE49-F238E27FC236}">
                  <a16:creationId xmlns:a16="http://schemas.microsoft.com/office/drawing/2014/main" id="{3327E6BF-8545-4C9B-9B82-B8286ECA5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181942" y="5309382"/>
              <a:ext cx="258262" cy="350277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315230A-8330-44F2-ABC4-D4D72309F6A8}"/>
                </a:ext>
              </a:extLst>
            </p:cNvPr>
            <p:cNvSpPr txBox="1"/>
            <p:nvPr/>
          </p:nvSpPr>
          <p:spPr>
            <a:xfrm>
              <a:off x="7969046" y="3040625"/>
              <a:ext cx="238678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/>
                <a:t>Class Imbalance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B060596-EE7E-4793-936C-39F15F7ACEC1}"/>
                </a:ext>
              </a:extLst>
            </p:cNvPr>
            <p:cNvSpPr/>
            <p:nvPr/>
          </p:nvSpPr>
          <p:spPr>
            <a:xfrm>
              <a:off x="7969351" y="1775029"/>
              <a:ext cx="2396612" cy="16837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225F939-62B0-4FDF-BB20-29F8994CFA4F}"/>
                </a:ext>
              </a:extLst>
            </p:cNvPr>
            <p:cNvSpPr txBox="1"/>
            <p:nvPr/>
          </p:nvSpPr>
          <p:spPr>
            <a:xfrm>
              <a:off x="6653981" y="5818237"/>
              <a:ext cx="2521973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/>
                <a:t>Over-sampling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754FAA7-D788-4667-9366-D103121BAF7F}"/>
                </a:ext>
              </a:extLst>
            </p:cNvPr>
            <p:cNvSpPr/>
            <p:nvPr/>
          </p:nvSpPr>
          <p:spPr>
            <a:xfrm>
              <a:off x="6654286" y="4552641"/>
              <a:ext cx="2531805" cy="16837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F604B26-8008-4A5B-A386-734EAB993161}"/>
                </a:ext>
              </a:extLst>
            </p:cNvPr>
            <p:cNvSpPr txBox="1"/>
            <p:nvPr/>
          </p:nvSpPr>
          <p:spPr>
            <a:xfrm>
              <a:off x="9407013" y="5818237"/>
              <a:ext cx="238678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/>
                <a:t>Under-sampling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C58C842-C22F-4C51-8B11-003AC9F5B432}"/>
                </a:ext>
              </a:extLst>
            </p:cNvPr>
            <p:cNvSpPr/>
            <p:nvPr/>
          </p:nvSpPr>
          <p:spPr>
            <a:xfrm>
              <a:off x="9407318" y="4552641"/>
              <a:ext cx="2273709" cy="16837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8AC2B9C-4D4F-4D38-B593-167F3D973368}"/>
                </a:ext>
              </a:extLst>
            </p:cNvPr>
            <p:cNvCxnSpPr/>
            <p:nvPr/>
          </p:nvCxnSpPr>
          <p:spPr>
            <a:xfrm>
              <a:off x="9447264" y="3461876"/>
              <a:ext cx="938980" cy="10004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6F9171A9-4A21-435F-BD07-8EFFDB7E2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40469" y="3461875"/>
              <a:ext cx="1039759" cy="10004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3577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248F1-8614-448D-A5B7-48903B768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RUSBoost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A4453-A6A0-411D-A34C-592EB4687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 dirty="0">
                <a:cs typeface="Calibri"/>
              </a:rPr>
              <a:t>RUS represents random under-sampling</a:t>
            </a:r>
            <a:endParaRPr lang="en-US" dirty="0"/>
          </a:p>
          <a:p>
            <a:pPr marL="914400" lvl="1"/>
            <a:r>
              <a:rPr lang="en-US" dirty="0">
                <a:cs typeface="Calibri"/>
              </a:rPr>
              <a:t>Under-sampling is a data sampling method used to balance </a:t>
            </a:r>
            <a:r>
              <a:rPr lang="en-US">
                <a:cs typeface="Calibri"/>
              </a:rPr>
              <a:t>uneven dataset</a:t>
            </a:r>
            <a:r>
              <a:rPr lang="en-US" dirty="0">
                <a:cs typeface="Calibri"/>
              </a:rPr>
              <a:t> by reducing the size of majority classes. </a:t>
            </a:r>
          </a:p>
          <a:p>
            <a:pPr marL="457200" indent="-457200"/>
            <a:r>
              <a:rPr lang="en-US" dirty="0">
                <a:cs typeface="Calibri"/>
              </a:rPr>
              <a:t>Boosting</a:t>
            </a:r>
          </a:p>
          <a:p>
            <a:pPr marL="914400" lvl="1"/>
            <a:r>
              <a:rPr lang="en-US" dirty="0">
                <a:cs typeface="Calibri"/>
              </a:rPr>
              <a:t>an ensemble method</a:t>
            </a:r>
          </a:p>
          <a:p>
            <a:pPr marL="914400" lvl="1"/>
            <a:r>
              <a:rPr lang="en-US" dirty="0">
                <a:cs typeface="Calibri"/>
              </a:rPr>
              <a:t>In boosting, each tree is highly dependent on the trees that have already been grown.</a:t>
            </a:r>
          </a:p>
          <a:p>
            <a:pPr marL="914400" lvl="1"/>
            <a:r>
              <a:rPr lang="en-US" err="1">
                <a:cs typeface="Calibri"/>
              </a:rPr>
              <a:t>RUSBoost</a:t>
            </a:r>
            <a:r>
              <a:rPr lang="en-US">
                <a:cs typeface="Calibri"/>
              </a:rPr>
              <a:t> is based on AdaBoost</a:t>
            </a:r>
            <a:endParaRPr lang="ja-JP" altLang="en-US">
              <a:ea typeface="ＭＳ Ｐゴシック"/>
              <a:cs typeface="Calibri"/>
            </a:endParaRPr>
          </a:p>
          <a:p>
            <a:pPr lvl="1"/>
            <a:endParaRPr lang="en-US">
              <a:solidFill>
                <a:srgbClr val="0D0D0D"/>
              </a:solidFill>
              <a:cs typeface="Calibri"/>
            </a:endParaRPr>
          </a:p>
          <a:p>
            <a:pPr lvl="1"/>
            <a:endParaRPr lang="en-US">
              <a:solidFill>
                <a:srgbClr val="000000"/>
              </a:solidFill>
              <a:cs typeface="Calibri"/>
            </a:endParaRPr>
          </a:p>
          <a:p>
            <a:pPr lvl="1"/>
            <a:endParaRPr lang="en-US">
              <a:solidFill>
                <a:srgbClr val="0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807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BE6CB-AEAF-45D3-A70F-CCE63AC3B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RUSBoost</a:t>
            </a:r>
            <a:r>
              <a:rPr lang="en-US">
                <a:cs typeface="Calibri Light"/>
              </a:rPr>
              <a:t> in R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48963-18D6-411F-960A-DFC021E00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rus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(formula, data, size, </a:t>
            </a:r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alg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, </a:t>
            </a:r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ir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 = 1, </a:t>
            </a:r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rf.ntree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 = 50, </a:t>
            </a:r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svm.ker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 = "radial")</a:t>
            </a:r>
            <a:endParaRPr lang="en-US" b="1">
              <a:solidFill>
                <a:schemeClr val="tx1">
                  <a:lumMod val="95000"/>
                  <a:lumOff val="5000"/>
                </a:schemeClr>
              </a:solidFill>
              <a:cs typeface="Calibri"/>
            </a:endParaRPr>
          </a:p>
          <a:p>
            <a:pPr marL="914400" lvl="1"/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Formula</a:t>
            </a:r>
          </a:p>
          <a:p>
            <a:pPr marL="914400" lvl="1"/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Data: data used for training model</a:t>
            </a:r>
          </a:p>
          <a:p>
            <a:pPr marL="914400" lvl="1"/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Size: indicating number of weak learners in the ensemble model</a:t>
            </a:r>
          </a:p>
          <a:p>
            <a:pPr marL="914400" lvl="1"/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Alg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: learning algorithm</a:t>
            </a:r>
          </a:p>
          <a:p>
            <a:pPr marL="914400" lvl="1"/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ir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: imbalanced ratio (majority/minority)</a:t>
            </a:r>
          </a:p>
          <a:p>
            <a:pPr marL="914400" lvl="1"/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rf.tree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: number of decision trees in each forest when using rf in </a:t>
            </a:r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alg</a:t>
            </a:r>
          </a:p>
          <a:p>
            <a:pPr marL="914400" lvl="1"/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Target value needs to be 0 or 1 (1 indicates minority, 0 indicates majority)</a:t>
            </a:r>
          </a:p>
          <a:p>
            <a:pPr marL="914400" lvl="1"/>
            <a:endParaRPr lang="en-US">
              <a:solidFill>
                <a:schemeClr val="tx1">
                  <a:lumMod val="95000"/>
                  <a:lumOff val="5000"/>
                </a:schemeClr>
              </a:solidFill>
              <a:cs typeface="Calibri"/>
            </a:endParaRPr>
          </a:p>
          <a:p>
            <a:pPr marL="914400" lvl="1"/>
            <a:endParaRPr lang="en-US">
              <a:solidFill>
                <a:schemeClr val="tx1">
                  <a:lumMod val="95000"/>
                  <a:lumOff val="5000"/>
                </a:schemeClr>
              </a:solidFill>
              <a:cs typeface="Calibri"/>
            </a:endParaRPr>
          </a:p>
          <a:p>
            <a:pPr marL="0" indent="0">
              <a:buNone/>
            </a:pPr>
            <a:endParaRPr lang="en-US">
              <a:solidFill>
                <a:schemeClr val="tx1">
                  <a:lumMod val="95000"/>
                  <a:lumOff val="5000"/>
                </a:schemeClr>
              </a:solidFill>
              <a:cs typeface="Calibri"/>
            </a:endParaRPr>
          </a:p>
          <a:p>
            <a:pPr marL="457200" indent="-457200"/>
            <a:endParaRPr lang="en-US">
              <a:solidFill>
                <a:schemeClr val="tx1">
                  <a:lumMod val="95000"/>
                  <a:lumOff val="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9920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3E363-5706-4545-B2C6-3956EA326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Recall: COVID Patients &amp; Intubation </a:t>
            </a:r>
            <a:br>
              <a:rPr lang="en-US" dirty="0">
                <a:cs typeface="Calibri Light"/>
              </a:rPr>
            </a:br>
            <a:r>
              <a:rPr lang="en-US" sz="2800" dirty="0">
                <a:cs typeface="Calibri Light"/>
              </a:rPr>
              <a:t>(Case Study 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3B708-59E8-4403-8316-A2CFE721D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7217"/>
            <a:ext cx="5205791" cy="400974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Predict if a COVID patient should or should not be intubated</a:t>
            </a:r>
          </a:p>
          <a:p>
            <a:pPr marL="0" indent="0">
              <a:buNone/>
            </a:pPr>
            <a:r>
              <a:rPr lang="en-US" sz="1800">
                <a:solidFill>
                  <a:schemeClr val="bg1"/>
                </a:solidFill>
                <a:cs typeface="Calibri"/>
              </a:rPr>
              <a:t>m</a:t>
            </a:r>
          </a:p>
          <a:p>
            <a:pPr marL="457200" indent="-457200"/>
            <a:r>
              <a:rPr lang="en-US" dirty="0">
                <a:cs typeface="Calibri"/>
              </a:rPr>
              <a:t>Logistic Regression</a:t>
            </a:r>
          </a:p>
          <a:p>
            <a:pPr marL="457200" indent="-457200"/>
            <a:r>
              <a:rPr lang="en-US" dirty="0">
                <a:cs typeface="Calibri"/>
              </a:rPr>
              <a:t>Manually Balanced</a:t>
            </a:r>
          </a:p>
          <a:p>
            <a:pPr marL="457200" indent="-457200"/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sz="1100">
                <a:solidFill>
                  <a:schemeClr val="bg1"/>
                </a:solidFill>
                <a:cs typeface="Calibri"/>
              </a:rPr>
              <a:t>m</a:t>
            </a:r>
          </a:p>
          <a:p>
            <a:pPr marL="457200" indent="-457200"/>
            <a:r>
              <a:rPr lang="en-US" dirty="0" err="1">
                <a:cs typeface="Calibri"/>
              </a:rPr>
              <a:t>RUSBoost</a:t>
            </a:r>
            <a:endParaRPr lang="en-US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8FE4F6-13CE-4D72-8B64-3A7CD57F46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5142361"/>
              </p:ext>
            </p:extLst>
          </p:nvPr>
        </p:nvGraphicFramePr>
        <p:xfrm>
          <a:off x="6374190" y="2068286"/>
          <a:ext cx="4966752" cy="400617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41688">
                  <a:extLst>
                    <a:ext uri="{9D8B030D-6E8A-4147-A177-3AD203B41FA5}">
                      <a16:colId xmlns:a16="http://schemas.microsoft.com/office/drawing/2014/main" val="586506242"/>
                    </a:ext>
                  </a:extLst>
                </a:gridCol>
                <a:gridCol w="1241688">
                  <a:extLst>
                    <a:ext uri="{9D8B030D-6E8A-4147-A177-3AD203B41FA5}">
                      <a16:colId xmlns:a16="http://schemas.microsoft.com/office/drawing/2014/main" val="1975477671"/>
                    </a:ext>
                  </a:extLst>
                </a:gridCol>
                <a:gridCol w="1241688">
                  <a:extLst>
                    <a:ext uri="{9D8B030D-6E8A-4147-A177-3AD203B41FA5}">
                      <a16:colId xmlns:a16="http://schemas.microsoft.com/office/drawing/2014/main" val="308424111"/>
                    </a:ext>
                  </a:extLst>
                </a:gridCol>
                <a:gridCol w="1241688">
                  <a:extLst>
                    <a:ext uri="{9D8B030D-6E8A-4147-A177-3AD203B41FA5}">
                      <a16:colId xmlns:a16="http://schemas.microsoft.com/office/drawing/2014/main" val="26167594"/>
                    </a:ext>
                  </a:extLst>
                </a:gridCol>
              </a:tblGrid>
              <a:tr h="421606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Actual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434768800"/>
                  </a:ext>
                </a:extLst>
              </a:tr>
              <a:tr h="80807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T w="0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R w="12700">
                      <a:solidFill>
                        <a:schemeClr val="tx1"/>
                      </a:solidFill>
                    </a:lnR>
                    <a:lnT w="0">
                      <a:noFill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Not Intubated</a:t>
                      </a:r>
                    </a:p>
                    <a:p>
                      <a:pPr lvl="0" algn="ctr">
                        <a:buNone/>
                      </a:pPr>
                      <a:r>
                        <a:rPr lang="en-US" b="1"/>
                        <a:t>+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/>
                        <a:t>Intubated</a:t>
                      </a:r>
                    </a:p>
                    <a:p>
                      <a:pPr lvl="0" algn="ctr">
                        <a:buNone/>
                      </a:pPr>
                      <a:r>
                        <a:rPr lang="en-US" b="1"/>
                        <a:t>-</a:t>
                      </a:r>
                      <a:endParaRPr lang="en-US"/>
                    </a:p>
                  </a:txBody>
                  <a:tcPr anchor="ctr"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446913"/>
                  </a:ext>
                </a:extLst>
              </a:tr>
              <a:tr h="1335085"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</a:rPr>
                        <a:t>Predicted</a:t>
                      </a:r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B w="0">
                      <a:noFill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Not Intubated</a:t>
                      </a:r>
                    </a:p>
                    <a:p>
                      <a:pPr lvl="0" algn="ctr">
                        <a:buNone/>
                      </a:pPr>
                      <a:r>
                        <a:rPr lang="en-US" b="1"/>
                        <a:t>+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/>
                        <a:t>46,411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/>
                        <a:t>10,322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3475943"/>
                  </a:ext>
                </a:extLst>
              </a:tr>
              <a:tr h="133508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Intubated</a:t>
                      </a:r>
                    </a:p>
                    <a:p>
                      <a:pPr lvl="0" algn="ctr">
                        <a:buNone/>
                      </a:pPr>
                      <a:r>
                        <a:rPr lang="en-US" b="1"/>
                        <a:t>-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10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1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08679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97A88A0-E9ED-4E15-820F-0BC9C7839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143" y="4403117"/>
            <a:ext cx="184785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550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F461A-4CE7-49A5-B30F-E31060D8F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Exercise – </a:t>
            </a:r>
            <a:r>
              <a:rPr lang="en-US" dirty="0" err="1"/>
              <a:t>RUSBoost</a:t>
            </a:r>
            <a:r>
              <a:rPr lang="en-US" dirty="0"/>
              <a:t>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72E5F-2AFE-441A-B4DB-C74A19EA6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5902"/>
            <a:ext cx="10923206" cy="420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43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0D3EA-47C1-4B30-A0A0-95EDA0F1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07A35-1EC3-4BA1-B11E-F01A8C835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514350" indent="-514350">
              <a:buAutoNum type="alphaLcParenR"/>
            </a:pPr>
            <a:endParaRPr lang="en-US">
              <a:cs typeface="Calibri" panose="020F0502020204030204"/>
            </a:endParaRPr>
          </a:p>
        </p:txBody>
      </p:sp>
      <p:pic>
        <p:nvPicPr>
          <p:cNvPr id="5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FCD33CEB-E794-421E-A823-76C88178F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331" y="-28110"/>
            <a:ext cx="12398296" cy="696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931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>
            <a:extLst>
              <a:ext uri="{FF2B5EF4-FFF2-40B4-BE49-F238E27FC236}">
                <a16:creationId xmlns:a16="http://schemas.microsoft.com/office/drawing/2014/main" id="{86FE8E4F-6E26-4F94-9692-6A604EAF6D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59" t="-240" r="11139" b="512"/>
          <a:stretch/>
        </p:blipFill>
        <p:spPr>
          <a:xfrm rot="5400000">
            <a:off x="-1062688" y="1013958"/>
            <a:ext cx="6932248" cy="47964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52B077-A57C-4029-AC08-607F4677B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sz="4800">
                <a:cs typeface="Calibri Light"/>
              </a:rPr>
              <a:t>Agenda</a:t>
            </a:r>
            <a:endParaRPr lang="en-US" sz="4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F795A-0F30-41C6-8D64-98457BCB8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>
                <a:cs typeface="Calibri"/>
              </a:rPr>
              <a:t>Review of Classification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Class imbalance Problem</a:t>
            </a:r>
          </a:p>
          <a:p>
            <a:pPr marL="457200" indent="-457200">
              <a:buAutoNum type="arabicPeriod"/>
            </a:pPr>
            <a:r>
              <a:rPr lang="en-US" err="1">
                <a:cs typeface="Calibri"/>
              </a:rPr>
              <a:t>RUSBoost</a:t>
            </a:r>
            <a:endParaRPr lang="en-US">
              <a:cs typeface="Calibri"/>
            </a:endParaRP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Practice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Kahoot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44B6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657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4A001-C404-462E-93D1-4C448B5CE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Classification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3A97A7-3F22-4172-9306-7AA160B5BBDB}"/>
              </a:ext>
            </a:extLst>
          </p:cNvPr>
          <p:cNvSpPr txBox="1"/>
          <p:nvPr/>
        </p:nvSpPr>
        <p:spPr>
          <a:xfrm>
            <a:off x="894080" y="1320800"/>
            <a:ext cx="573024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cs typeface="Calibri"/>
              </a:rPr>
              <a:t>Predicting a qualitative response for an observation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8019B36-AAE7-4874-B2C3-92AB32569789}"/>
              </a:ext>
            </a:extLst>
          </p:cNvPr>
          <p:cNvGrpSpPr/>
          <p:nvPr/>
        </p:nvGrpSpPr>
        <p:grpSpPr>
          <a:xfrm>
            <a:off x="4277995" y="2007870"/>
            <a:ext cx="4471670" cy="4003040"/>
            <a:chOff x="3891915" y="1753870"/>
            <a:chExt cx="4471670" cy="400304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DBDB273-29F4-4C23-9D68-EEDB5499D4C0}"/>
                </a:ext>
              </a:extLst>
            </p:cNvPr>
            <p:cNvSpPr/>
            <p:nvPr/>
          </p:nvSpPr>
          <p:spPr>
            <a:xfrm>
              <a:off x="4989195" y="3195955"/>
              <a:ext cx="1178560" cy="11176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  <a:cs typeface="Calibri"/>
                </a:rPr>
                <a:t>Classifier Model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DC2ABDA-0625-4543-9279-5BA272302EC1}"/>
                </a:ext>
              </a:extLst>
            </p:cNvPr>
            <p:cNvSpPr/>
            <p:nvPr/>
          </p:nvSpPr>
          <p:spPr>
            <a:xfrm>
              <a:off x="7336790" y="1753870"/>
              <a:ext cx="1005840" cy="1005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  <a:cs typeface="Calibri"/>
                </a:rPr>
                <a:t>Fish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63DC168-E1DD-4828-BF8E-A1530AE05547}"/>
                </a:ext>
              </a:extLst>
            </p:cNvPr>
            <p:cNvGrpSpPr/>
            <p:nvPr/>
          </p:nvGrpSpPr>
          <p:grpSpPr>
            <a:xfrm>
              <a:off x="7306945" y="4751070"/>
              <a:ext cx="1056640" cy="1005840"/>
              <a:chOff x="8109585" y="3430270"/>
              <a:chExt cx="1056640" cy="1005840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70749637-0538-430D-BD6D-F336E96FC9D8}"/>
                  </a:ext>
                </a:extLst>
              </p:cNvPr>
              <p:cNvSpPr/>
              <p:nvPr/>
            </p:nvSpPr>
            <p:spPr>
              <a:xfrm>
                <a:off x="8139430" y="3430270"/>
                <a:ext cx="1005840" cy="100584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sz="1400">
                  <a:solidFill>
                    <a:srgbClr val="000000"/>
                  </a:solidFill>
                  <a:cs typeface="Calibri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3B42A2-479E-41CF-901A-B56F585E6558}"/>
                  </a:ext>
                </a:extLst>
              </p:cNvPr>
              <p:cNvSpPr txBox="1"/>
              <p:nvPr/>
            </p:nvSpPr>
            <p:spPr>
              <a:xfrm>
                <a:off x="8109585" y="3740785"/>
                <a:ext cx="1056640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</a:rPr>
                  <a:t>Mammal</a:t>
                </a:r>
                <a:endParaRPr lang="en-US">
                  <a:solidFill>
                    <a:schemeClr val="bg1"/>
                  </a:solidFill>
                  <a:cs typeface="Calibri"/>
                </a:endParaRP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0F67D4-CD30-4608-A0B5-6F7C663E5AA2}"/>
                </a:ext>
              </a:extLst>
            </p:cNvPr>
            <p:cNvCxnSpPr/>
            <p:nvPr/>
          </p:nvCxnSpPr>
          <p:spPr>
            <a:xfrm flipV="1">
              <a:off x="6350635" y="2626995"/>
              <a:ext cx="812800" cy="5181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BC6F3F1-4B7C-41D9-8A3F-FAF463F6E9A2}"/>
                </a:ext>
              </a:extLst>
            </p:cNvPr>
            <p:cNvCxnSpPr>
              <a:cxnSpLocks/>
            </p:cNvCxnSpPr>
            <p:nvPr/>
          </p:nvCxnSpPr>
          <p:spPr>
            <a:xfrm>
              <a:off x="6350635" y="4445634"/>
              <a:ext cx="833120" cy="5384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76FB264-836E-41BF-93DC-F0371C4753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91915" y="3754754"/>
              <a:ext cx="863600" cy="101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Graphic 16">
            <a:extLst>
              <a:ext uri="{FF2B5EF4-FFF2-40B4-BE49-F238E27FC236}">
                <a16:creationId xmlns:a16="http://schemas.microsoft.com/office/drawing/2014/main" id="{2ADD7209-4F39-4B94-8558-BAB0631BC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7802" y="3603688"/>
            <a:ext cx="833119" cy="462421"/>
          </a:xfrm>
          <a:prstGeom prst="rect">
            <a:avLst/>
          </a:prstGeom>
        </p:spPr>
      </p:pic>
      <p:pic>
        <p:nvPicPr>
          <p:cNvPr id="47" name="Graphic 18">
            <a:extLst>
              <a:ext uri="{FF2B5EF4-FFF2-40B4-BE49-F238E27FC236}">
                <a16:creationId xmlns:a16="http://schemas.microsoft.com/office/drawing/2014/main" id="{3E8AD3C3-08F1-49F2-9BE3-51E17E0BD6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-4200000">
            <a:off x="2946829" y="4364796"/>
            <a:ext cx="1391920" cy="1006856"/>
          </a:xfrm>
          <a:prstGeom prst="rect">
            <a:avLst/>
          </a:prstGeom>
        </p:spPr>
      </p:pic>
      <p:pic>
        <p:nvPicPr>
          <p:cNvPr id="49" name="Graphic 22">
            <a:extLst>
              <a:ext uri="{FF2B5EF4-FFF2-40B4-BE49-F238E27FC236}">
                <a16:creationId xmlns:a16="http://schemas.microsoft.com/office/drawing/2014/main" id="{1255EF0D-F277-4894-82F7-9A287A417E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6138" y="5002535"/>
            <a:ext cx="1849119" cy="518829"/>
          </a:xfrm>
          <a:prstGeom prst="rect">
            <a:avLst/>
          </a:prstGeom>
        </p:spPr>
      </p:pic>
      <p:pic>
        <p:nvPicPr>
          <p:cNvPr id="51" name="Graphic 23">
            <a:extLst>
              <a:ext uri="{FF2B5EF4-FFF2-40B4-BE49-F238E27FC236}">
                <a16:creationId xmlns:a16="http://schemas.microsoft.com/office/drawing/2014/main" id="{3099C9CE-1C65-4A16-A380-E16F9E218C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40000">
            <a:off x="2027366" y="5491043"/>
            <a:ext cx="1694885" cy="748084"/>
          </a:xfrm>
          <a:prstGeom prst="rect">
            <a:avLst/>
          </a:prstGeom>
        </p:spPr>
      </p:pic>
      <p:pic>
        <p:nvPicPr>
          <p:cNvPr id="53" name="Graphic 25">
            <a:extLst>
              <a:ext uri="{FF2B5EF4-FFF2-40B4-BE49-F238E27FC236}">
                <a16:creationId xmlns:a16="http://schemas.microsoft.com/office/drawing/2014/main" id="{E1847927-13F4-4796-A946-45DAA0FF87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96971" y="2597990"/>
            <a:ext cx="955040" cy="1266029"/>
          </a:xfrm>
          <a:prstGeom prst="rect">
            <a:avLst/>
          </a:prstGeom>
        </p:spPr>
      </p:pic>
      <p:pic>
        <p:nvPicPr>
          <p:cNvPr id="55" name="Graphic 28">
            <a:extLst>
              <a:ext uri="{FF2B5EF4-FFF2-40B4-BE49-F238E27FC236}">
                <a16:creationId xmlns:a16="http://schemas.microsoft.com/office/drawing/2014/main" id="{F5F7BD0C-A11C-49EA-838D-B9D468241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0220000">
            <a:off x="354169" y="2259726"/>
            <a:ext cx="1523999" cy="764748"/>
          </a:xfrm>
          <a:prstGeom prst="rect">
            <a:avLst/>
          </a:prstGeom>
        </p:spPr>
      </p:pic>
      <p:pic>
        <p:nvPicPr>
          <p:cNvPr id="57" name="Graphic 30">
            <a:extLst>
              <a:ext uri="{FF2B5EF4-FFF2-40B4-BE49-F238E27FC236}">
                <a16:creationId xmlns:a16="http://schemas.microsoft.com/office/drawing/2014/main" id="{FEEE26F6-FD73-4449-8E3B-BDB7809501E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53850" y="3601133"/>
            <a:ext cx="1107439" cy="757497"/>
          </a:xfrm>
          <a:prstGeom prst="rect">
            <a:avLst/>
          </a:prstGeom>
        </p:spPr>
      </p:pic>
      <p:pic>
        <p:nvPicPr>
          <p:cNvPr id="59" name="Graphic 32">
            <a:extLst>
              <a:ext uri="{FF2B5EF4-FFF2-40B4-BE49-F238E27FC236}">
                <a16:creationId xmlns:a16="http://schemas.microsoft.com/office/drawing/2014/main" id="{863BECAF-DA2B-4BBF-9931-7665BBE1929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4380000">
            <a:off x="2209719" y="2116407"/>
            <a:ext cx="1329794" cy="1025216"/>
          </a:xfrm>
          <a:prstGeom prst="rect">
            <a:avLst/>
          </a:prstGeom>
        </p:spPr>
      </p:pic>
      <p:pic>
        <p:nvPicPr>
          <p:cNvPr id="61" name="Graphic 33">
            <a:extLst>
              <a:ext uri="{FF2B5EF4-FFF2-40B4-BE49-F238E27FC236}">
                <a16:creationId xmlns:a16="http://schemas.microsoft.com/office/drawing/2014/main" id="{739D9B24-8B21-4FFC-8537-73DBC6CBD6B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31703" y="4296383"/>
            <a:ext cx="1452880" cy="630224"/>
          </a:xfrm>
          <a:prstGeom prst="rect">
            <a:avLst/>
          </a:prstGeom>
        </p:spPr>
      </p:pic>
      <p:pic>
        <p:nvPicPr>
          <p:cNvPr id="63" name="Graphic 34">
            <a:extLst>
              <a:ext uri="{FF2B5EF4-FFF2-40B4-BE49-F238E27FC236}">
                <a16:creationId xmlns:a16="http://schemas.microsoft.com/office/drawing/2014/main" id="{05F7B6E3-2F26-4C68-92F4-970F80F874A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78169" y="4104934"/>
            <a:ext cx="995680" cy="1210599"/>
          </a:xfrm>
          <a:prstGeom prst="rect">
            <a:avLst/>
          </a:prstGeom>
        </p:spPr>
      </p:pic>
      <p:pic>
        <p:nvPicPr>
          <p:cNvPr id="65" name="Graphic 35">
            <a:extLst>
              <a:ext uri="{FF2B5EF4-FFF2-40B4-BE49-F238E27FC236}">
                <a16:creationId xmlns:a16="http://schemas.microsoft.com/office/drawing/2014/main" id="{A635CB91-96DC-4A33-A072-12E46841BC9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88486" y="3296031"/>
            <a:ext cx="1158240" cy="741883"/>
          </a:xfrm>
          <a:prstGeom prst="rect">
            <a:avLst/>
          </a:prstGeom>
        </p:spPr>
      </p:pic>
      <p:pic>
        <p:nvPicPr>
          <p:cNvPr id="67" name="Graphic 43">
            <a:extLst>
              <a:ext uri="{FF2B5EF4-FFF2-40B4-BE49-F238E27FC236}">
                <a16:creationId xmlns:a16="http://schemas.microsoft.com/office/drawing/2014/main" id="{97A1858F-2031-4F03-A63C-1BDD895A13C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659158" y="2913241"/>
            <a:ext cx="1281658" cy="64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09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4A001-C404-462E-93D1-4C448B5CE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Classification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3A97A7-3F22-4172-9306-7AA160B5BBDB}"/>
              </a:ext>
            </a:extLst>
          </p:cNvPr>
          <p:cNvSpPr txBox="1"/>
          <p:nvPr/>
        </p:nvSpPr>
        <p:spPr>
          <a:xfrm>
            <a:off x="894080" y="1320800"/>
            <a:ext cx="573024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cs typeface="Calibri"/>
              </a:rPr>
              <a:t>Predicting a qualitative response for an observation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8019B36-AAE7-4874-B2C3-92AB32569789}"/>
              </a:ext>
            </a:extLst>
          </p:cNvPr>
          <p:cNvGrpSpPr/>
          <p:nvPr/>
        </p:nvGrpSpPr>
        <p:grpSpPr>
          <a:xfrm>
            <a:off x="4277995" y="2007870"/>
            <a:ext cx="4471670" cy="4003040"/>
            <a:chOff x="3891915" y="1753870"/>
            <a:chExt cx="4471670" cy="400304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DBDB273-29F4-4C23-9D68-EEDB5499D4C0}"/>
                </a:ext>
              </a:extLst>
            </p:cNvPr>
            <p:cNvSpPr/>
            <p:nvPr/>
          </p:nvSpPr>
          <p:spPr>
            <a:xfrm>
              <a:off x="4989195" y="3195955"/>
              <a:ext cx="1178560" cy="11176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cs typeface="Calibri"/>
                </a:rPr>
                <a:t>Classifier Model</a:t>
              </a:r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DC2ABDA-0625-4543-9279-5BA272302EC1}"/>
                </a:ext>
              </a:extLst>
            </p:cNvPr>
            <p:cNvSpPr/>
            <p:nvPr/>
          </p:nvSpPr>
          <p:spPr>
            <a:xfrm>
              <a:off x="7336790" y="1753870"/>
              <a:ext cx="1005840" cy="1005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cs typeface="Calibri"/>
                </a:rPr>
                <a:t>Fish</a:t>
              </a:r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63DC168-E1DD-4828-BF8E-A1530AE05547}"/>
                </a:ext>
              </a:extLst>
            </p:cNvPr>
            <p:cNvGrpSpPr/>
            <p:nvPr/>
          </p:nvGrpSpPr>
          <p:grpSpPr>
            <a:xfrm>
              <a:off x="7306945" y="4751070"/>
              <a:ext cx="1056640" cy="1005840"/>
              <a:chOff x="8109585" y="3430270"/>
              <a:chExt cx="1056640" cy="1005840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70749637-0538-430D-BD6D-F336E96FC9D8}"/>
                  </a:ext>
                </a:extLst>
              </p:cNvPr>
              <p:cNvSpPr/>
              <p:nvPr/>
            </p:nvSpPr>
            <p:spPr>
              <a:xfrm>
                <a:off x="8139430" y="3430270"/>
                <a:ext cx="1005840" cy="100584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sz="1400">
                  <a:cs typeface="Calibri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3B42A2-479E-41CF-901A-B56F585E6558}"/>
                  </a:ext>
                </a:extLst>
              </p:cNvPr>
              <p:cNvSpPr txBox="1"/>
              <p:nvPr/>
            </p:nvSpPr>
            <p:spPr>
              <a:xfrm>
                <a:off x="8109585" y="3740785"/>
                <a:ext cx="1056640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</a:rPr>
                  <a:t>Mammal</a:t>
                </a:r>
                <a:endParaRPr lang="en-US">
                  <a:solidFill>
                    <a:schemeClr val="bg1"/>
                  </a:solidFill>
                  <a:cs typeface="Calibri"/>
                </a:endParaRP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0F67D4-CD30-4608-A0B5-6F7C663E5AA2}"/>
                </a:ext>
              </a:extLst>
            </p:cNvPr>
            <p:cNvCxnSpPr/>
            <p:nvPr/>
          </p:nvCxnSpPr>
          <p:spPr>
            <a:xfrm flipV="1">
              <a:off x="6350635" y="2626995"/>
              <a:ext cx="812800" cy="5181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BC6F3F1-4B7C-41D9-8A3F-FAF463F6E9A2}"/>
                </a:ext>
              </a:extLst>
            </p:cNvPr>
            <p:cNvCxnSpPr>
              <a:cxnSpLocks/>
            </p:cNvCxnSpPr>
            <p:nvPr/>
          </p:nvCxnSpPr>
          <p:spPr>
            <a:xfrm>
              <a:off x="6350635" y="4445634"/>
              <a:ext cx="833120" cy="5384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76FB264-836E-41BF-93DC-F0371C4753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91915" y="3754754"/>
              <a:ext cx="863600" cy="101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Graphic 16">
            <a:extLst>
              <a:ext uri="{FF2B5EF4-FFF2-40B4-BE49-F238E27FC236}">
                <a16:creationId xmlns:a16="http://schemas.microsoft.com/office/drawing/2014/main" id="{58AF990F-2B29-4C5B-A8B1-2E22B4E96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14393" y="1294288"/>
            <a:ext cx="833119" cy="462421"/>
          </a:xfrm>
          <a:prstGeom prst="rect">
            <a:avLst/>
          </a:prstGeom>
        </p:spPr>
      </p:pic>
      <p:pic>
        <p:nvPicPr>
          <p:cNvPr id="18" name="Graphic 18">
            <a:extLst>
              <a:ext uri="{FF2B5EF4-FFF2-40B4-BE49-F238E27FC236}">
                <a16:creationId xmlns:a16="http://schemas.microsoft.com/office/drawing/2014/main" id="{A7450ABE-2A15-47BC-BD69-C04AF453A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60000">
            <a:off x="8213444" y="1088777"/>
            <a:ext cx="1391920" cy="1006856"/>
          </a:xfrm>
          <a:prstGeom prst="rect">
            <a:avLst/>
          </a:prstGeom>
        </p:spPr>
      </p:pic>
      <p:pic>
        <p:nvPicPr>
          <p:cNvPr id="22" name="Graphic 22">
            <a:extLst>
              <a:ext uri="{FF2B5EF4-FFF2-40B4-BE49-F238E27FC236}">
                <a16:creationId xmlns:a16="http://schemas.microsoft.com/office/drawing/2014/main" id="{6250378B-8974-4356-9863-AABB72A43A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69826" y="561963"/>
            <a:ext cx="1849119" cy="518829"/>
          </a:xfrm>
          <a:prstGeom prst="rect">
            <a:avLst/>
          </a:prstGeom>
        </p:spPr>
      </p:pic>
      <p:pic>
        <p:nvPicPr>
          <p:cNvPr id="23" name="Graphic 23">
            <a:extLst>
              <a:ext uri="{FF2B5EF4-FFF2-40B4-BE49-F238E27FC236}">
                <a16:creationId xmlns:a16="http://schemas.microsoft.com/office/drawing/2014/main" id="{EBF0208A-94FA-419D-9318-847D0ED0A0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40000">
            <a:off x="9534412" y="5579718"/>
            <a:ext cx="1694885" cy="748084"/>
          </a:xfrm>
          <a:prstGeom prst="rect">
            <a:avLst/>
          </a:prstGeom>
        </p:spPr>
      </p:pic>
      <p:pic>
        <p:nvPicPr>
          <p:cNvPr id="25" name="Graphic 25">
            <a:extLst>
              <a:ext uri="{FF2B5EF4-FFF2-40B4-BE49-F238E27FC236}">
                <a16:creationId xmlns:a16="http://schemas.microsoft.com/office/drawing/2014/main" id="{5146DF8D-DF24-41B1-A9FF-D341A2F6E4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33876" y="4077478"/>
            <a:ext cx="955040" cy="1266029"/>
          </a:xfrm>
          <a:prstGeom prst="rect">
            <a:avLst/>
          </a:prstGeom>
        </p:spPr>
      </p:pic>
      <p:pic>
        <p:nvPicPr>
          <p:cNvPr id="28" name="Graphic 28">
            <a:extLst>
              <a:ext uri="{FF2B5EF4-FFF2-40B4-BE49-F238E27FC236}">
                <a16:creationId xmlns:a16="http://schemas.microsoft.com/office/drawing/2014/main" id="{AC4477E4-8E7D-4BBE-9DAE-552070AA60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9680000">
            <a:off x="10655332" y="4630002"/>
            <a:ext cx="1523999" cy="764748"/>
          </a:xfrm>
          <a:prstGeom prst="rect">
            <a:avLst/>
          </a:prstGeom>
        </p:spPr>
      </p:pic>
      <p:pic>
        <p:nvPicPr>
          <p:cNvPr id="30" name="Graphic 30">
            <a:extLst>
              <a:ext uri="{FF2B5EF4-FFF2-40B4-BE49-F238E27FC236}">
                <a16:creationId xmlns:a16="http://schemas.microsoft.com/office/drawing/2014/main" id="{36AF0065-8DED-4ADC-A414-ED68933B2BF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812405" y="1324633"/>
            <a:ext cx="1107439" cy="757497"/>
          </a:xfrm>
          <a:prstGeom prst="rect">
            <a:avLst/>
          </a:prstGeom>
        </p:spPr>
      </p:pic>
      <p:pic>
        <p:nvPicPr>
          <p:cNvPr id="32" name="Graphic 32">
            <a:extLst>
              <a:ext uri="{FF2B5EF4-FFF2-40B4-BE49-F238E27FC236}">
                <a16:creationId xmlns:a16="http://schemas.microsoft.com/office/drawing/2014/main" id="{CAAFF96E-C522-4D8A-8000-B5704B025E7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13405" y="5751698"/>
            <a:ext cx="1329794" cy="1025216"/>
          </a:xfrm>
          <a:prstGeom prst="rect">
            <a:avLst/>
          </a:prstGeom>
        </p:spPr>
      </p:pic>
      <p:pic>
        <p:nvPicPr>
          <p:cNvPr id="33" name="Graphic 33">
            <a:extLst>
              <a:ext uri="{FF2B5EF4-FFF2-40B4-BE49-F238E27FC236}">
                <a16:creationId xmlns:a16="http://schemas.microsoft.com/office/drawing/2014/main" id="{FE9DE3DB-A43D-4C00-B3DD-D3FC5204B80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295411" y="2194241"/>
            <a:ext cx="1452880" cy="630224"/>
          </a:xfrm>
          <a:prstGeom prst="rect">
            <a:avLst/>
          </a:prstGeom>
        </p:spPr>
      </p:pic>
      <p:pic>
        <p:nvPicPr>
          <p:cNvPr id="34" name="Graphic 34">
            <a:extLst>
              <a:ext uri="{FF2B5EF4-FFF2-40B4-BE49-F238E27FC236}">
                <a16:creationId xmlns:a16="http://schemas.microsoft.com/office/drawing/2014/main" id="{DF467A3B-FD58-4CAE-888E-01C96784132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706787" y="5504191"/>
            <a:ext cx="995680" cy="1210599"/>
          </a:xfrm>
          <a:prstGeom prst="rect">
            <a:avLst/>
          </a:prstGeom>
        </p:spPr>
      </p:pic>
      <p:pic>
        <p:nvPicPr>
          <p:cNvPr id="35" name="Graphic 35">
            <a:extLst>
              <a:ext uri="{FF2B5EF4-FFF2-40B4-BE49-F238E27FC236}">
                <a16:creationId xmlns:a16="http://schemas.microsoft.com/office/drawing/2014/main" id="{A37B5241-0B6D-4B77-893D-33756DA11C4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384327" y="4114157"/>
            <a:ext cx="1158240" cy="741883"/>
          </a:xfrm>
          <a:prstGeom prst="rect">
            <a:avLst/>
          </a:prstGeom>
        </p:spPr>
      </p:pic>
      <p:pic>
        <p:nvPicPr>
          <p:cNvPr id="43" name="Graphic 43">
            <a:extLst>
              <a:ext uri="{FF2B5EF4-FFF2-40B4-BE49-F238E27FC236}">
                <a16:creationId xmlns:a16="http://schemas.microsoft.com/office/drawing/2014/main" id="{769056A1-DA80-462B-B8C8-0B26BA3AC3A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709285" y="566717"/>
            <a:ext cx="1281658" cy="640402"/>
          </a:xfrm>
          <a:prstGeom prst="rect">
            <a:avLst/>
          </a:prstGeom>
        </p:spPr>
      </p:pic>
      <p:pic>
        <p:nvPicPr>
          <p:cNvPr id="84" name="Graphic 16">
            <a:extLst>
              <a:ext uri="{FF2B5EF4-FFF2-40B4-BE49-F238E27FC236}">
                <a16:creationId xmlns:a16="http://schemas.microsoft.com/office/drawing/2014/main" id="{2AE3C022-F949-45AC-A6FD-4BD90E583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7802" y="3603688"/>
            <a:ext cx="833119" cy="462421"/>
          </a:xfrm>
          <a:prstGeom prst="rect">
            <a:avLst/>
          </a:prstGeom>
        </p:spPr>
      </p:pic>
      <p:pic>
        <p:nvPicPr>
          <p:cNvPr id="86" name="Graphic 18">
            <a:extLst>
              <a:ext uri="{FF2B5EF4-FFF2-40B4-BE49-F238E27FC236}">
                <a16:creationId xmlns:a16="http://schemas.microsoft.com/office/drawing/2014/main" id="{78C9698A-6685-4BF7-A588-0C4A41D790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-4200000">
            <a:off x="2946829" y="4364796"/>
            <a:ext cx="1391920" cy="1006856"/>
          </a:xfrm>
          <a:prstGeom prst="rect">
            <a:avLst/>
          </a:prstGeom>
        </p:spPr>
      </p:pic>
      <p:pic>
        <p:nvPicPr>
          <p:cNvPr id="90" name="Graphic 22">
            <a:extLst>
              <a:ext uri="{FF2B5EF4-FFF2-40B4-BE49-F238E27FC236}">
                <a16:creationId xmlns:a16="http://schemas.microsoft.com/office/drawing/2014/main" id="{D9763727-62A3-4415-87FA-9DA318A57E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6138" y="5002535"/>
            <a:ext cx="1849119" cy="518829"/>
          </a:xfrm>
          <a:prstGeom prst="rect">
            <a:avLst/>
          </a:prstGeom>
        </p:spPr>
      </p:pic>
      <p:pic>
        <p:nvPicPr>
          <p:cNvPr id="92" name="Graphic 23">
            <a:extLst>
              <a:ext uri="{FF2B5EF4-FFF2-40B4-BE49-F238E27FC236}">
                <a16:creationId xmlns:a16="http://schemas.microsoft.com/office/drawing/2014/main" id="{A1919AEF-2DF9-4A02-BC40-2C39F6FC45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40000">
            <a:off x="2027366" y="5491043"/>
            <a:ext cx="1694885" cy="748084"/>
          </a:xfrm>
          <a:prstGeom prst="rect">
            <a:avLst/>
          </a:prstGeom>
        </p:spPr>
      </p:pic>
      <p:pic>
        <p:nvPicPr>
          <p:cNvPr id="94" name="Graphic 25">
            <a:extLst>
              <a:ext uri="{FF2B5EF4-FFF2-40B4-BE49-F238E27FC236}">
                <a16:creationId xmlns:a16="http://schemas.microsoft.com/office/drawing/2014/main" id="{D63D0B03-13BD-49FE-BB6C-8249BEAF12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96971" y="2597990"/>
            <a:ext cx="955040" cy="1266029"/>
          </a:xfrm>
          <a:prstGeom prst="rect">
            <a:avLst/>
          </a:prstGeom>
        </p:spPr>
      </p:pic>
      <p:pic>
        <p:nvPicPr>
          <p:cNvPr id="96" name="Graphic 28">
            <a:extLst>
              <a:ext uri="{FF2B5EF4-FFF2-40B4-BE49-F238E27FC236}">
                <a16:creationId xmlns:a16="http://schemas.microsoft.com/office/drawing/2014/main" id="{A0A6D2C9-F8B9-4775-A2D6-B35F5C3AF0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0220000">
            <a:off x="354169" y="2259726"/>
            <a:ext cx="1523999" cy="764748"/>
          </a:xfrm>
          <a:prstGeom prst="rect">
            <a:avLst/>
          </a:prstGeom>
        </p:spPr>
      </p:pic>
      <p:pic>
        <p:nvPicPr>
          <p:cNvPr id="98" name="Graphic 30">
            <a:extLst>
              <a:ext uri="{FF2B5EF4-FFF2-40B4-BE49-F238E27FC236}">
                <a16:creationId xmlns:a16="http://schemas.microsoft.com/office/drawing/2014/main" id="{080F15AE-6FEC-4005-8289-A6B55898BC6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53850" y="3601133"/>
            <a:ext cx="1107439" cy="757497"/>
          </a:xfrm>
          <a:prstGeom prst="rect">
            <a:avLst/>
          </a:prstGeom>
        </p:spPr>
      </p:pic>
      <p:pic>
        <p:nvPicPr>
          <p:cNvPr id="100" name="Graphic 32">
            <a:extLst>
              <a:ext uri="{FF2B5EF4-FFF2-40B4-BE49-F238E27FC236}">
                <a16:creationId xmlns:a16="http://schemas.microsoft.com/office/drawing/2014/main" id="{7C461DD8-05DA-41C2-AF9D-C742CA31593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4380000">
            <a:off x="2209719" y="2116407"/>
            <a:ext cx="1329794" cy="1025216"/>
          </a:xfrm>
          <a:prstGeom prst="rect">
            <a:avLst/>
          </a:prstGeom>
        </p:spPr>
      </p:pic>
      <p:pic>
        <p:nvPicPr>
          <p:cNvPr id="102" name="Graphic 33">
            <a:extLst>
              <a:ext uri="{FF2B5EF4-FFF2-40B4-BE49-F238E27FC236}">
                <a16:creationId xmlns:a16="http://schemas.microsoft.com/office/drawing/2014/main" id="{C50FC8BA-73D2-41DD-9484-3CC514CD43B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31703" y="4296383"/>
            <a:ext cx="1452880" cy="630224"/>
          </a:xfrm>
          <a:prstGeom prst="rect">
            <a:avLst/>
          </a:prstGeom>
        </p:spPr>
      </p:pic>
      <p:pic>
        <p:nvPicPr>
          <p:cNvPr id="104" name="Graphic 34">
            <a:extLst>
              <a:ext uri="{FF2B5EF4-FFF2-40B4-BE49-F238E27FC236}">
                <a16:creationId xmlns:a16="http://schemas.microsoft.com/office/drawing/2014/main" id="{6D0F2178-2D96-47C4-81E7-1941D86F4FF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78169" y="4104934"/>
            <a:ext cx="995680" cy="1210599"/>
          </a:xfrm>
          <a:prstGeom prst="rect">
            <a:avLst/>
          </a:prstGeom>
        </p:spPr>
      </p:pic>
      <p:pic>
        <p:nvPicPr>
          <p:cNvPr id="106" name="Graphic 35">
            <a:extLst>
              <a:ext uri="{FF2B5EF4-FFF2-40B4-BE49-F238E27FC236}">
                <a16:creationId xmlns:a16="http://schemas.microsoft.com/office/drawing/2014/main" id="{B5C3ED9C-EB4B-4274-8E92-35A9F4390FC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88486" y="3296031"/>
            <a:ext cx="1158240" cy="741883"/>
          </a:xfrm>
          <a:prstGeom prst="rect">
            <a:avLst/>
          </a:prstGeom>
        </p:spPr>
      </p:pic>
      <p:pic>
        <p:nvPicPr>
          <p:cNvPr id="110" name="Graphic 43">
            <a:extLst>
              <a:ext uri="{FF2B5EF4-FFF2-40B4-BE49-F238E27FC236}">
                <a16:creationId xmlns:a16="http://schemas.microsoft.com/office/drawing/2014/main" id="{7D756A94-80D3-4E43-A421-1531206CDCC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659158" y="2913241"/>
            <a:ext cx="1281658" cy="64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193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A6C3A4C-1DE1-44E3-9052-2E153B34C2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5" t="5556" r="318" b="3175"/>
          <a:stretch/>
        </p:blipFill>
        <p:spPr>
          <a:xfrm>
            <a:off x="8340878" y="1120567"/>
            <a:ext cx="3807669" cy="28875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1FBBD5-F197-42B1-96D2-8C781643C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Classification Predictive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70166-8A3C-4BB0-BB19-69980D1BB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0150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cs typeface="Calibri" panose="020F0502020204030204"/>
              </a:rPr>
              <a:t>Binary Classification Problem</a:t>
            </a:r>
          </a:p>
          <a:p>
            <a:r>
              <a:rPr lang="en-US" dirty="0">
                <a:cs typeface="Calibri" panose="020F0502020204030204"/>
              </a:rPr>
              <a:t>All observations belong in one of two classes</a:t>
            </a:r>
          </a:p>
          <a:p>
            <a:r>
              <a:rPr lang="en-US" i="1" dirty="0">
                <a:cs typeface="Calibri" panose="020F0502020204030204"/>
              </a:rPr>
              <a:t>logistic regression, GAM (family = binomial)</a:t>
            </a:r>
          </a:p>
          <a:p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 b="1" dirty="0">
                <a:cs typeface="Calibri" panose="020F0502020204030204"/>
              </a:rPr>
              <a:t>Multiclass Classification Problem</a:t>
            </a:r>
          </a:p>
          <a:p>
            <a:r>
              <a:rPr lang="en-US" dirty="0">
                <a:cs typeface="Calibri" panose="020F0502020204030204"/>
              </a:rPr>
              <a:t>All observations belong to one of three </a:t>
            </a:r>
            <a:br>
              <a:rPr lang="en-US" dirty="0"/>
            </a:br>
            <a:r>
              <a:rPr lang="en-US" dirty="0">
                <a:cs typeface="Calibri" panose="020F0502020204030204"/>
              </a:rPr>
              <a:t>(or more) classes</a:t>
            </a:r>
            <a:endParaRPr lang="en-US" b="1" dirty="0">
              <a:cs typeface="Calibri" panose="020F0502020204030204"/>
            </a:endParaRPr>
          </a:p>
          <a:p>
            <a:r>
              <a:rPr lang="en-US" i="1" dirty="0">
                <a:cs typeface="Calibri" panose="020F0502020204030204"/>
              </a:rPr>
              <a:t>LDA, QDA, KNN</a:t>
            </a:r>
          </a:p>
        </p:txBody>
      </p:sp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23929400-770E-4F0D-AF9E-101C5A482C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65" t="3571" r="441" b="-447"/>
          <a:stretch/>
        </p:blipFill>
        <p:spPr>
          <a:xfrm>
            <a:off x="7385352" y="4138790"/>
            <a:ext cx="2610262" cy="261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84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06B11-5117-4436-9D68-51F068BDC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Classification errors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485058D-E33B-4790-858D-CE7D5ABCABC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19238" y="1923143"/>
          <a:ext cx="4966752" cy="389985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41688">
                  <a:extLst>
                    <a:ext uri="{9D8B030D-6E8A-4147-A177-3AD203B41FA5}">
                      <a16:colId xmlns:a16="http://schemas.microsoft.com/office/drawing/2014/main" val="586506242"/>
                    </a:ext>
                  </a:extLst>
                </a:gridCol>
                <a:gridCol w="1241688">
                  <a:extLst>
                    <a:ext uri="{9D8B030D-6E8A-4147-A177-3AD203B41FA5}">
                      <a16:colId xmlns:a16="http://schemas.microsoft.com/office/drawing/2014/main" val="1975477671"/>
                    </a:ext>
                  </a:extLst>
                </a:gridCol>
                <a:gridCol w="1241688">
                  <a:extLst>
                    <a:ext uri="{9D8B030D-6E8A-4147-A177-3AD203B41FA5}">
                      <a16:colId xmlns:a16="http://schemas.microsoft.com/office/drawing/2014/main" val="308424111"/>
                    </a:ext>
                  </a:extLst>
                </a:gridCol>
                <a:gridCol w="1241688">
                  <a:extLst>
                    <a:ext uri="{9D8B030D-6E8A-4147-A177-3AD203B41FA5}">
                      <a16:colId xmlns:a16="http://schemas.microsoft.com/office/drawing/2014/main" val="26167594"/>
                    </a:ext>
                  </a:extLst>
                </a:gridCol>
              </a:tblGrid>
              <a:tr h="421606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Actual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434768800"/>
                  </a:ext>
                </a:extLst>
              </a:tr>
              <a:tr h="80807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T w="0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R w="12700">
                      <a:solidFill>
                        <a:schemeClr val="tx1"/>
                      </a:solidFill>
                    </a:lnR>
                    <a:lnT w="0">
                      <a:noFill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Positive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Negative</a:t>
                      </a:r>
                    </a:p>
                  </a:txBody>
                  <a:tcPr anchor="ctr"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446913"/>
                  </a:ext>
                </a:extLst>
              </a:tr>
              <a:tr h="1335085"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</a:rPr>
                        <a:t>Predicted</a:t>
                      </a:r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B w="0">
                      <a:noFill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Positive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True Positive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False Positive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3475943"/>
                  </a:ext>
                </a:extLst>
              </a:tr>
              <a:tr h="133508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Negative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False Negative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True Negative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086795"/>
                  </a:ext>
                </a:extLst>
              </a:tr>
            </a:tbl>
          </a:graphicData>
        </a:graphic>
      </p:graphicFrame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73E38054-E2AB-4E4E-8DD5-F2B9A4B8EA1B}"/>
              </a:ext>
            </a:extLst>
          </p:cNvPr>
          <p:cNvSpPr txBox="1">
            <a:spLocks/>
          </p:cNvSpPr>
          <p:nvPr/>
        </p:nvSpPr>
        <p:spPr>
          <a:xfrm>
            <a:off x="6329438" y="1924504"/>
            <a:ext cx="5098521" cy="38902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>
                <a:cs typeface="Calibri"/>
              </a:rPr>
              <a:t>Confusion Matrix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Summary of prediction results in reference to actual observations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b="1">
                <a:cs typeface="Calibri"/>
              </a:rPr>
              <a:t>Accuracy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 b="1">
              <a:cs typeface="Calibri"/>
            </a:endParaRPr>
          </a:p>
        </p:txBody>
      </p:sp>
      <p:pic>
        <p:nvPicPr>
          <p:cNvPr id="11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73E4888C-9387-41EE-AD9D-28B165E83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325" y="4427915"/>
            <a:ext cx="3411159" cy="83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349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06B11-5117-4436-9D68-51F068BDC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Classification errors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485058D-E33B-4790-858D-CE7D5ABCAB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3989130"/>
              </p:ext>
            </p:extLst>
          </p:nvPr>
        </p:nvGraphicFramePr>
        <p:xfrm>
          <a:off x="919238" y="1923143"/>
          <a:ext cx="4966748" cy="389985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41687">
                  <a:extLst>
                    <a:ext uri="{9D8B030D-6E8A-4147-A177-3AD203B41FA5}">
                      <a16:colId xmlns:a16="http://schemas.microsoft.com/office/drawing/2014/main" val="586506242"/>
                    </a:ext>
                  </a:extLst>
                </a:gridCol>
                <a:gridCol w="1241687">
                  <a:extLst>
                    <a:ext uri="{9D8B030D-6E8A-4147-A177-3AD203B41FA5}">
                      <a16:colId xmlns:a16="http://schemas.microsoft.com/office/drawing/2014/main" val="1975477671"/>
                    </a:ext>
                  </a:extLst>
                </a:gridCol>
                <a:gridCol w="1241687">
                  <a:extLst>
                    <a:ext uri="{9D8B030D-6E8A-4147-A177-3AD203B41FA5}">
                      <a16:colId xmlns:a16="http://schemas.microsoft.com/office/drawing/2014/main" val="308424111"/>
                    </a:ext>
                  </a:extLst>
                </a:gridCol>
                <a:gridCol w="1241687">
                  <a:extLst>
                    <a:ext uri="{9D8B030D-6E8A-4147-A177-3AD203B41FA5}">
                      <a16:colId xmlns:a16="http://schemas.microsoft.com/office/drawing/2014/main" val="26167594"/>
                    </a:ext>
                  </a:extLst>
                </a:gridCol>
              </a:tblGrid>
              <a:tr h="421606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Actual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434768800"/>
                  </a:ext>
                </a:extLst>
              </a:tr>
              <a:tr h="80807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T w="0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R w="12700">
                      <a:solidFill>
                        <a:schemeClr val="tx1"/>
                      </a:solidFill>
                    </a:lnR>
                    <a:lnT w="0">
                      <a:noFill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446913"/>
                  </a:ext>
                </a:extLst>
              </a:tr>
              <a:tr h="1335085"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</a:rPr>
                        <a:t>Predicted</a:t>
                      </a:r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B w="0">
                      <a:noFill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buNone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buNone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/>
                        <a:t>10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1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3475943"/>
                  </a:ext>
                </a:extLst>
              </a:tr>
              <a:tr h="133508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buNone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9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086795"/>
                  </a:ext>
                </a:extLst>
              </a:tr>
            </a:tbl>
          </a:graphicData>
        </a:graphic>
      </p:graphicFrame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73E38054-E2AB-4E4E-8DD5-F2B9A4B8EA1B}"/>
              </a:ext>
            </a:extLst>
          </p:cNvPr>
          <p:cNvSpPr txBox="1">
            <a:spLocks/>
          </p:cNvSpPr>
          <p:nvPr/>
        </p:nvSpPr>
        <p:spPr>
          <a:xfrm>
            <a:off x="6329438" y="1924504"/>
            <a:ext cx="5098521" cy="38902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>
                <a:cs typeface="Calibri"/>
              </a:rPr>
              <a:t>Confusion Matrix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Summary of prediction results in reference to actual observations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b="1">
                <a:cs typeface="Calibri"/>
              </a:rPr>
              <a:t>Accuracy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 b="1">
              <a:cs typeface="Calibri"/>
            </a:endParaRPr>
          </a:p>
        </p:txBody>
      </p:sp>
      <p:pic>
        <p:nvPicPr>
          <p:cNvPr id="11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73E4888C-9387-41EE-AD9D-28B165E83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325" y="4427915"/>
            <a:ext cx="3411159" cy="832454"/>
          </a:xfrm>
          <a:prstGeom prst="rect">
            <a:avLst/>
          </a:prstGeom>
        </p:spPr>
      </p:pic>
      <p:pic>
        <p:nvPicPr>
          <p:cNvPr id="13" name="Graphic 33">
            <a:extLst>
              <a:ext uri="{FF2B5EF4-FFF2-40B4-BE49-F238E27FC236}">
                <a16:creationId xmlns:a16="http://schemas.microsoft.com/office/drawing/2014/main" id="{D74683F4-8180-4C40-9E3C-CD83D2803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6940" y="2393682"/>
            <a:ext cx="1029548" cy="436701"/>
          </a:xfrm>
          <a:prstGeom prst="rect">
            <a:avLst/>
          </a:prstGeom>
        </p:spPr>
      </p:pic>
      <p:pic>
        <p:nvPicPr>
          <p:cNvPr id="14" name="Graphic 33">
            <a:extLst>
              <a:ext uri="{FF2B5EF4-FFF2-40B4-BE49-F238E27FC236}">
                <a16:creationId xmlns:a16="http://schemas.microsoft.com/office/drawing/2014/main" id="{F2A1A307-566D-45E6-A256-3F9D1C7A5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54844" y="3655334"/>
            <a:ext cx="1029548" cy="436701"/>
          </a:xfrm>
          <a:prstGeom prst="rect">
            <a:avLst/>
          </a:prstGeom>
        </p:spPr>
      </p:pic>
      <p:pic>
        <p:nvPicPr>
          <p:cNvPr id="3" name="Graphic 34">
            <a:extLst>
              <a:ext uri="{FF2B5EF4-FFF2-40B4-BE49-F238E27FC236}">
                <a16:creationId xmlns:a16="http://schemas.microsoft.com/office/drawing/2014/main" id="{2406C3EA-4E8C-4536-AB6C-D173A0AE27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87154" y="2430680"/>
            <a:ext cx="512723" cy="641783"/>
          </a:xfrm>
          <a:prstGeom prst="rect">
            <a:avLst/>
          </a:prstGeom>
        </p:spPr>
      </p:pic>
      <p:pic>
        <p:nvPicPr>
          <p:cNvPr id="18" name="Graphic 34">
            <a:extLst>
              <a:ext uri="{FF2B5EF4-FFF2-40B4-BE49-F238E27FC236}">
                <a16:creationId xmlns:a16="http://schemas.microsoft.com/office/drawing/2014/main" id="{C92F2BF4-7561-4662-9784-1CB1756C20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97238" y="4845469"/>
            <a:ext cx="512723" cy="64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213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06B11-5117-4436-9D68-51F068BDC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Classification errors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73E38054-E2AB-4E4E-8DD5-F2B9A4B8EA1B}"/>
              </a:ext>
            </a:extLst>
          </p:cNvPr>
          <p:cNvSpPr txBox="1">
            <a:spLocks/>
          </p:cNvSpPr>
          <p:nvPr/>
        </p:nvSpPr>
        <p:spPr>
          <a:xfrm>
            <a:off x="6329438" y="1924504"/>
            <a:ext cx="5098521" cy="38902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>
                <a:cs typeface="Calibri"/>
              </a:rPr>
              <a:t>Confusion Matrix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Summary of prediction results in reference to actual observations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b="1">
                <a:cs typeface="Calibri"/>
              </a:rPr>
              <a:t>Accuracy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 b="1">
              <a:cs typeface="Calibri"/>
            </a:endParaRPr>
          </a:p>
        </p:txBody>
      </p:sp>
      <p:pic>
        <p:nvPicPr>
          <p:cNvPr id="11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73E4888C-9387-41EE-AD9D-28B165E83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325" y="4427915"/>
            <a:ext cx="3411159" cy="832454"/>
          </a:xfrm>
          <a:prstGeom prst="rect">
            <a:avLst/>
          </a:prstGeom>
        </p:spPr>
      </p:pic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C33B3C40-5EBB-4419-B91E-DFAC92EA75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0887440"/>
              </p:ext>
            </p:extLst>
          </p:nvPr>
        </p:nvGraphicFramePr>
        <p:xfrm>
          <a:off x="919238" y="1923143"/>
          <a:ext cx="4966748" cy="389985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41687">
                  <a:extLst>
                    <a:ext uri="{9D8B030D-6E8A-4147-A177-3AD203B41FA5}">
                      <a16:colId xmlns:a16="http://schemas.microsoft.com/office/drawing/2014/main" val="586506242"/>
                    </a:ext>
                  </a:extLst>
                </a:gridCol>
                <a:gridCol w="1241687">
                  <a:extLst>
                    <a:ext uri="{9D8B030D-6E8A-4147-A177-3AD203B41FA5}">
                      <a16:colId xmlns:a16="http://schemas.microsoft.com/office/drawing/2014/main" val="1975477671"/>
                    </a:ext>
                  </a:extLst>
                </a:gridCol>
                <a:gridCol w="1241687">
                  <a:extLst>
                    <a:ext uri="{9D8B030D-6E8A-4147-A177-3AD203B41FA5}">
                      <a16:colId xmlns:a16="http://schemas.microsoft.com/office/drawing/2014/main" val="308424111"/>
                    </a:ext>
                  </a:extLst>
                </a:gridCol>
                <a:gridCol w="1241687">
                  <a:extLst>
                    <a:ext uri="{9D8B030D-6E8A-4147-A177-3AD203B41FA5}">
                      <a16:colId xmlns:a16="http://schemas.microsoft.com/office/drawing/2014/main" val="26167594"/>
                    </a:ext>
                  </a:extLst>
                </a:gridCol>
              </a:tblGrid>
              <a:tr h="421606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Actual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434768800"/>
                  </a:ext>
                </a:extLst>
              </a:tr>
              <a:tr h="80807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>
                    <a:lnL w="0">
                      <a:noFill/>
                    </a:lnL>
                    <a:lnT w="0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R w="12700">
                      <a:solidFill>
                        <a:schemeClr val="tx1"/>
                      </a:solidFill>
                    </a:lnR>
                    <a:lnT w="0">
                      <a:noFill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446913"/>
                  </a:ext>
                </a:extLst>
              </a:tr>
              <a:tr h="1335085"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</a:rPr>
                        <a:t>Predicted</a:t>
                      </a:r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B w="0">
                      <a:noFill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buNone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buNone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1"/>
                        <a:t>19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1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3475943"/>
                  </a:ext>
                </a:extLst>
              </a:tr>
              <a:tr h="133508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buNone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086795"/>
                  </a:ext>
                </a:extLst>
              </a:tr>
            </a:tbl>
          </a:graphicData>
        </a:graphic>
      </p:graphicFrame>
      <p:pic>
        <p:nvPicPr>
          <p:cNvPr id="7" name="Graphic 33">
            <a:extLst>
              <a:ext uri="{FF2B5EF4-FFF2-40B4-BE49-F238E27FC236}">
                <a16:creationId xmlns:a16="http://schemas.microsoft.com/office/drawing/2014/main" id="{8F736F89-8F19-40CF-9485-5D1237CD2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6940" y="2393682"/>
            <a:ext cx="1029548" cy="436701"/>
          </a:xfrm>
          <a:prstGeom prst="rect">
            <a:avLst/>
          </a:prstGeom>
        </p:spPr>
      </p:pic>
      <p:pic>
        <p:nvPicPr>
          <p:cNvPr id="8" name="Graphic 33">
            <a:extLst>
              <a:ext uri="{FF2B5EF4-FFF2-40B4-BE49-F238E27FC236}">
                <a16:creationId xmlns:a16="http://schemas.microsoft.com/office/drawing/2014/main" id="{9E40D359-D54C-4C9B-B1F7-8BF9C6483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4844" y="3655334"/>
            <a:ext cx="1029548" cy="436701"/>
          </a:xfrm>
          <a:prstGeom prst="rect">
            <a:avLst/>
          </a:prstGeom>
        </p:spPr>
      </p:pic>
      <p:pic>
        <p:nvPicPr>
          <p:cNvPr id="23" name="Graphic 34">
            <a:extLst>
              <a:ext uri="{FF2B5EF4-FFF2-40B4-BE49-F238E27FC236}">
                <a16:creationId xmlns:a16="http://schemas.microsoft.com/office/drawing/2014/main" id="{2A0894FD-83FA-4525-9270-17DDD33E0E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87154" y="2430680"/>
            <a:ext cx="512723" cy="641783"/>
          </a:xfrm>
          <a:prstGeom prst="rect">
            <a:avLst/>
          </a:prstGeom>
        </p:spPr>
      </p:pic>
      <p:pic>
        <p:nvPicPr>
          <p:cNvPr id="25" name="Graphic 34">
            <a:extLst>
              <a:ext uri="{FF2B5EF4-FFF2-40B4-BE49-F238E27FC236}">
                <a16:creationId xmlns:a16="http://schemas.microsoft.com/office/drawing/2014/main" id="{21C828E0-BE10-402A-B1C5-4EDD3285F3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97238" y="4845469"/>
            <a:ext cx="512723" cy="64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51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09B25-76BA-42EF-97A5-635B0891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Imbalance</a:t>
            </a:r>
          </a:p>
        </p:txBody>
      </p:sp>
      <p:pic>
        <p:nvPicPr>
          <p:cNvPr id="5" name="Graphic 16">
            <a:extLst>
              <a:ext uri="{FF2B5EF4-FFF2-40B4-BE49-F238E27FC236}">
                <a16:creationId xmlns:a16="http://schemas.microsoft.com/office/drawing/2014/main" id="{1A61071A-3258-4503-A7C7-658C6F7F7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14393" y="1294288"/>
            <a:ext cx="833119" cy="462421"/>
          </a:xfrm>
          <a:prstGeom prst="rect">
            <a:avLst/>
          </a:prstGeom>
        </p:spPr>
      </p:pic>
      <p:pic>
        <p:nvPicPr>
          <p:cNvPr id="7" name="Graphic 18">
            <a:extLst>
              <a:ext uri="{FF2B5EF4-FFF2-40B4-BE49-F238E27FC236}">
                <a16:creationId xmlns:a16="http://schemas.microsoft.com/office/drawing/2014/main" id="{87214DE3-5FCD-4F6A-A8A4-7E8BFA85B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60000">
            <a:off x="8213444" y="1088777"/>
            <a:ext cx="1391920" cy="1006856"/>
          </a:xfrm>
          <a:prstGeom prst="rect">
            <a:avLst/>
          </a:prstGeom>
        </p:spPr>
      </p:pic>
      <p:pic>
        <p:nvPicPr>
          <p:cNvPr id="9" name="Graphic 22">
            <a:extLst>
              <a:ext uri="{FF2B5EF4-FFF2-40B4-BE49-F238E27FC236}">
                <a16:creationId xmlns:a16="http://schemas.microsoft.com/office/drawing/2014/main" id="{42B07D84-7C7F-4401-921B-9DFAF755AD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69826" y="561963"/>
            <a:ext cx="1849119" cy="518829"/>
          </a:xfrm>
          <a:prstGeom prst="rect">
            <a:avLst/>
          </a:prstGeom>
        </p:spPr>
      </p:pic>
      <p:pic>
        <p:nvPicPr>
          <p:cNvPr id="17" name="Graphic 30">
            <a:extLst>
              <a:ext uri="{FF2B5EF4-FFF2-40B4-BE49-F238E27FC236}">
                <a16:creationId xmlns:a16="http://schemas.microsoft.com/office/drawing/2014/main" id="{6344068C-6457-49ED-94C0-DD8793CE8D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12405" y="1324633"/>
            <a:ext cx="1107439" cy="757497"/>
          </a:xfrm>
          <a:prstGeom prst="rect">
            <a:avLst/>
          </a:prstGeom>
        </p:spPr>
      </p:pic>
      <p:pic>
        <p:nvPicPr>
          <p:cNvPr id="21" name="Graphic 33">
            <a:extLst>
              <a:ext uri="{FF2B5EF4-FFF2-40B4-BE49-F238E27FC236}">
                <a16:creationId xmlns:a16="http://schemas.microsoft.com/office/drawing/2014/main" id="{EEEE0E77-5B88-44C9-8DFE-A3BC08F856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95411" y="2194241"/>
            <a:ext cx="1452880" cy="630224"/>
          </a:xfrm>
          <a:prstGeom prst="rect">
            <a:avLst/>
          </a:prstGeom>
        </p:spPr>
      </p:pic>
      <p:pic>
        <p:nvPicPr>
          <p:cNvPr id="23" name="Graphic 34">
            <a:extLst>
              <a:ext uri="{FF2B5EF4-FFF2-40B4-BE49-F238E27FC236}">
                <a16:creationId xmlns:a16="http://schemas.microsoft.com/office/drawing/2014/main" id="{F69DB22D-C333-4DD7-BF06-2D02C54D33E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78501" y="2347334"/>
            <a:ext cx="995680" cy="1210599"/>
          </a:xfrm>
          <a:prstGeom prst="rect">
            <a:avLst/>
          </a:prstGeom>
        </p:spPr>
      </p:pic>
      <p:pic>
        <p:nvPicPr>
          <p:cNvPr id="27" name="Graphic 43">
            <a:extLst>
              <a:ext uri="{FF2B5EF4-FFF2-40B4-BE49-F238E27FC236}">
                <a16:creationId xmlns:a16="http://schemas.microsoft.com/office/drawing/2014/main" id="{275B96F3-1986-4526-B050-7BC61335ED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09285" y="566717"/>
            <a:ext cx="1281658" cy="640402"/>
          </a:xfrm>
          <a:prstGeom prst="rect">
            <a:avLst/>
          </a:prstGeom>
        </p:spPr>
      </p:pic>
      <p:pic>
        <p:nvPicPr>
          <p:cNvPr id="29" name="Graphic 16">
            <a:extLst>
              <a:ext uri="{FF2B5EF4-FFF2-40B4-BE49-F238E27FC236}">
                <a16:creationId xmlns:a16="http://schemas.microsoft.com/office/drawing/2014/main" id="{E15EA243-840D-421D-AADC-D25A8EE0D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7802" y="3603688"/>
            <a:ext cx="833119" cy="462421"/>
          </a:xfrm>
          <a:prstGeom prst="rect">
            <a:avLst/>
          </a:prstGeom>
        </p:spPr>
      </p:pic>
      <p:pic>
        <p:nvPicPr>
          <p:cNvPr id="31" name="Graphic 18">
            <a:extLst>
              <a:ext uri="{FF2B5EF4-FFF2-40B4-BE49-F238E27FC236}">
                <a16:creationId xmlns:a16="http://schemas.microsoft.com/office/drawing/2014/main" id="{2A187779-118D-42F2-8B90-6F2DE7A574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-4200000">
            <a:off x="2946829" y="4364796"/>
            <a:ext cx="1391920" cy="1006856"/>
          </a:xfrm>
          <a:prstGeom prst="rect">
            <a:avLst/>
          </a:prstGeom>
        </p:spPr>
      </p:pic>
      <p:pic>
        <p:nvPicPr>
          <p:cNvPr id="33" name="Graphic 22">
            <a:extLst>
              <a:ext uri="{FF2B5EF4-FFF2-40B4-BE49-F238E27FC236}">
                <a16:creationId xmlns:a16="http://schemas.microsoft.com/office/drawing/2014/main" id="{623055CB-1204-45A8-B31A-AB735D94E1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6138" y="5002535"/>
            <a:ext cx="1849119" cy="518829"/>
          </a:xfrm>
          <a:prstGeom prst="rect">
            <a:avLst/>
          </a:prstGeom>
        </p:spPr>
      </p:pic>
      <p:pic>
        <p:nvPicPr>
          <p:cNvPr id="41" name="Graphic 30">
            <a:extLst>
              <a:ext uri="{FF2B5EF4-FFF2-40B4-BE49-F238E27FC236}">
                <a16:creationId xmlns:a16="http://schemas.microsoft.com/office/drawing/2014/main" id="{879E20FD-4B55-469A-AEAB-20E47EAFAB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53850" y="3601133"/>
            <a:ext cx="1107439" cy="757497"/>
          </a:xfrm>
          <a:prstGeom prst="rect">
            <a:avLst/>
          </a:prstGeom>
        </p:spPr>
      </p:pic>
      <p:pic>
        <p:nvPicPr>
          <p:cNvPr id="45" name="Graphic 33">
            <a:extLst>
              <a:ext uri="{FF2B5EF4-FFF2-40B4-BE49-F238E27FC236}">
                <a16:creationId xmlns:a16="http://schemas.microsoft.com/office/drawing/2014/main" id="{5C7E4882-6D5F-4479-A6CF-EE56BC51E8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1703" y="4296383"/>
            <a:ext cx="1452880" cy="630224"/>
          </a:xfrm>
          <a:prstGeom prst="rect">
            <a:avLst/>
          </a:prstGeom>
        </p:spPr>
      </p:pic>
      <p:pic>
        <p:nvPicPr>
          <p:cNvPr id="47" name="Graphic 34">
            <a:extLst>
              <a:ext uri="{FF2B5EF4-FFF2-40B4-BE49-F238E27FC236}">
                <a16:creationId xmlns:a16="http://schemas.microsoft.com/office/drawing/2014/main" id="{1D0FDC64-276C-48A4-BFDF-7107777B85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78169" y="4104934"/>
            <a:ext cx="995680" cy="1210599"/>
          </a:xfrm>
          <a:prstGeom prst="rect">
            <a:avLst/>
          </a:prstGeom>
        </p:spPr>
      </p:pic>
      <p:pic>
        <p:nvPicPr>
          <p:cNvPr id="51" name="Graphic 43">
            <a:extLst>
              <a:ext uri="{FF2B5EF4-FFF2-40B4-BE49-F238E27FC236}">
                <a16:creationId xmlns:a16="http://schemas.microsoft.com/office/drawing/2014/main" id="{ABD39D01-576D-4D35-91C6-6135E43865A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659158" y="2913241"/>
            <a:ext cx="1281658" cy="640402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93B3D314-1D85-4EA9-9A28-C55287BB3BCF}"/>
              </a:ext>
            </a:extLst>
          </p:cNvPr>
          <p:cNvGrpSpPr/>
          <p:nvPr/>
        </p:nvGrpSpPr>
        <p:grpSpPr>
          <a:xfrm>
            <a:off x="4277995" y="2007870"/>
            <a:ext cx="4471670" cy="4003040"/>
            <a:chOff x="3891915" y="1753870"/>
            <a:chExt cx="4471670" cy="400304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1726D28-14E9-4A15-AF85-7AAE61E3C60F}"/>
                </a:ext>
              </a:extLst>
            </p:cNvPr>
            <p:cNvSpPr/>
            <p:nvPr/>
          </p:nvSpPr>
          <p:spPr>
            <a:xfrm>
              <a:off x="4989195" y="3195955"/>
              <a:ext cx="1178560" cy="11176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cs typeface="Calibri"/>
                </a:rPr>
                <a:t>Classifier Model</a:t>
              </a:r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D72D537-F989-4B36-B22E-02E216DBC056}"/>
                </a:ext>
              </a:extLst>
            </p:cNvPr>
            <p:cNvSpPr/>
            <p:nvPr/>
          </p:nvSpPr>
          <p:spPr>
            <a:xfrm>
              <a:off x="7336790" y="1753870"/>
              <a:ext cx="1005840" cy="10058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cs typeface="Calibri"/>
                </a:rPr>
                <a:t>Fish</a:t>
              </a:r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2003A25-A036-4F7D-A2A5-082F6E47BB4E}"/>
                </a:ext>
              </a:extLst>
            </p:cNvPr>
            <p:cNvGrpSpPr/>
            <p:nvPr/>
          </p:nvGrpSpPr>
          <p:grpSpPr>
            <a:xfrm>
              <a:off x="7306945" y="4751070"/>
              <a:ext cx="1056640" cy="1005840"/>
              <a:chOff x="8109585" y="3430270"/>
              <a:chExt cx="1056640" cy="100584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89D51962-FA8E-48D4-B89D-23F41D5C8886}"/>
                  </a:ext>
                </a:extLst>
              </p:cNvPr>
              <p:cNvSpPr/>
              <p:nvPr/>
            </p:nvSpPr>
            <p:spPr>
              <a:xfrm>
                <a:off x="8139430" y="3430270"/>
                <a:ext cx="1005840" cy="100584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sz="1400">
                  <a:cs typeface="Calibri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89A8CC8-4074-4BA0-B4DA-00C1CCB080EB}"/>
                  </a:ext>
                </a:extLst>
              </p:cNvPr>
              <p:cNvSpPr txBox="1"/>
              <p:nvPr/>
            </p:nvSpPr>
            <p:spPr>
              <a:xfrm>
                <a:off x="8109585" y="3740785"/>
                <a:ext cx="1056640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</a:rPr>
                  <a:t>Mammal</a:t>
                </a:r>
                <a:endParaRPr lang="en-US">
                  <a:solidFill>
                    <a:schemeClr val="bg1"/>
                  </a:solidFill>
                  <a:cs typeface="Calibri"/>
                </a:endParaRPr>
              </a:p>
            </p:txBody>
          </p:sp>
        </p:grp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590EC0E-F7C9-464E-9574-27340FBA88D2}"/>
                </a:ext>
              </a:extLst>
            </p:cNvPr>
            <p:cNvCxnSpPr/>
            <p:nvPr/>
          </p:nvCxnSpPr>
          <p:spPr>
            <a:xfrm flipV="1">
              <a:off x="6350635" y="2626995"/>
              <a:ext cx="812800" cy="5181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F62356B-96BE-4F05-81C9-8A6C4F4FA2C7}"/>
                </a:ext>
              </a:extLst>
            </p:cNvPr>
            <p:cNvCxnSpPr>
              <a:cxnSpLocks/>
            </p:cNvCxnSpPr>
            <p:nvPr/>
          </p:nvCxnSpPr>
          <p:spPr>
            <a:xfrm>
              <a:off x="6350635" y="4445634"/>
              <a:ext cx="833120" cy="5384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BB35045-BE04-4333-B9E1-BA003C1623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91915" y="3754754"/>
              <a:ext cx="863600" cy="101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030B6990-C46A-4662-B54F-75C0DDA3FDEC}"/>
              </a:ext>
            </a:extLst>
          </p:cNvPr>
          <p:cNvSpPr txBox="1"/>
          <p:nvPr/>
        </p:nvSpPr>
        <p:spPr>
          <a:xfrm>
            <a:off x="894080" y="1320800"/>
            <a:ext cx="643176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cs typeface="Calibri"/>
              </a:rPr>
              <a:t>The distributions of observations across classes is not equal</a:t>
            </a:r>
          </a:p>
        </p:txBody>
      </p:sp>
    </p:spTree>
    <p:extLst>
      <p:ext uri="{BB962C8B-B14F-4D97-AF65-F5344CB8AC3E}">
        <p14:creationId xmlns:p14="http://schemas.microsoft.com/office/powerpoint/2010/main" val="3740017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16CFB16B906B479F685583DB44F2CC" ma:contentTypeVersion="4" ma:contentTypeDescription="Create a new document." ma:contentTypeScope="" ma:versionID="d4356c226f105cb4131474746c386bcf">
  <xsd:schema xmlns:xsd="http://www.w3.org/2001/XMLSchema" xmlns:xs="http://www.w3.org/2001/XMLSchema" xmlns:p="http://schemas.microsoft.com/office/2006/metadata/properties" xmlns:ns3="6ca49214-ee7a-45ac-b736-c3e3939f402f" targetNamespace="http://schemas.microsoft.com/office/2006/metadata/properties" ma:root="true" ma:fieldsID="a1017ee7b1c1f3b52a8834e74a7751db" ns3:_="">
    <xsd:import namespace="6ca49214-ee7a-45ac-b736-c3e3939f402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a49214-ee7a-45ac-b736-c3e3939f40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40DD119-BC3B-4B34-8DD8-89BD620933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ca49214-ee7a-45ac-b736-c3e3939f402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1FEDFDD-EC7B-4F14-88DD-3F1DD819DF8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D8643A8-AEB8-43A6-B5CA-F29B0FD5165F}">
  <ds:schemaRefs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openxmlformats.org/package/2006/metadata/core-properties"/>
    <ds:schemaRef ds:uri="http://www.w3.org/XML/1998/namespace"/>
    <ds:schemaRef ds:uri="http://purl.org/dc/elements/1.1/"/>
    <ds:schemaRef ds:uri="http://schemas.microsoft.com/office/infopath/2007/PartnerControls"/>
    <ds:schemaRef ds:uri="6ca49214-ee7a-45ac-b736-c3e3939f402f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768</Words>
  <Application>Microsoft Office PowerPoint</Application>
  <PresentationFormat>Widescreen</PresentationFormat>
  <Paragraphs>193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Class Imbalance &amp;  RUSBoost</vt:lpstr>
      <vt:lpstr>Agenda</vt:lpstr>
      <vt:lpstr>Classification</vt:lpstr>
      <vt:lpstr>Classification</vt:lpstr>
      <vt:lpstr>Classification Predictive Modeling</vt:lpstr>
      <vt:lpstr>Classification errors</vt:lpstr>
      <vt:lpstr>Classification errors</vt:lpstr>
      <vt:lpstr>Classification errors</vt:lpstr>
      <vt:lpstr>Class Imbalance</vt:lpstr>
      <vt:lpstr>Class Imbalance</vt:lpstr>
      <vt:lpstr>Causes of Class Imbalance</vt:lpstr>
      <vt:lpstr>How to Solve the Class Imbalance Problem</vt:lpstr>
      <vt:lpstr>RUSBoost</vt:lpstr>
      <vt:lpstr>RUSBoost in R</vt:lpstr>
      <vt:lpstr>Recall: COVID Patients &amp; Intubation  (Case Study 4)</vt:lpstr>
      <vt:lpstr>R Exercise – RUSBoost Output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Koury, Dylan</cp:lastModifiedBy>
  <cp:revision>1</cp:revision>
  <dcterms:created xsi:type="dcterms:W3CDTF">2022-02-21T15:17:19Z</dcterms:created>
  <dcterms:modified xsi:type="dcterms:W3CDTF">2022-02-23T20:58:41Z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0x0101002F16CFB16B906B479F685583DB44F2CC</vt:lpwstr>
  </property>
</Properties>
</file>